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jpeg" ContentType="image/jpeg"/>
  <Override PartName="/ppt/media/image3.jpeg" ContentType="image/jpeg"/>
  <Override PartName="/ppt/notesSlides/notesSlide4.xml" ContentType="application/vnd.openxmlformats-officedocument.presentationml.notesSlide+xml"/>
  <Override PartName="/ppt/media/image4.jpeg" ContentType="image/jpeg"/>
  <Override PartName="/ppt/media/image5.jpeg" ContentType="image/jpeg"/>
  <Override PartName="/ppt/notesSlides/notesSlide5.xml" ContentType="application/vnd.openxmlformats-officedocument.presentationml.notesSlide+xml"/>
  <Override PartName="/ppt/media/image6.jpeg" ContentType="image/jpeg"/>
  <Override PartName="/ppt/media/image7.jpeg" ContentType="image/jpeg"/>
  <Override PartName="/ppt/media/image8.jpeg" ContentType="image/jpeg"/>
  <Override PartName="/ppt/notesSlides/notesSlide6.xml" ContentType="application/vnd.openxmlformats-officedocument.presentationml.notesSlide+xml"/>
  <Override PartName="/ppt/media/image9.jpeg" ContentType="image/jpeg"/>
  <Override PartName="/ppt/media/image10.jpeg" ContentType="image/jpeg"/>
  <Override PartName="/ppt/notesSlides/notesSlide7.xml" ContentType="application/vnd.openxmlformats-officedocument.presentationml.notesSlide+xml"/>
  <Override PartName="/ppt/media/image11.jpeg" ContentType="image/jpeg"/>
  <Override PartName="/ppt/media/image12.jpeg" ContentType="image/jpeg"/>
  <Override PartName="/ppt/notesSlides/notesSlide8.xml" ContentType="application/vnd.openxmlformats-officedocument.presentationml.notesSlide+xml"/>
  <Override PartName="/ppt/media/image1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1pPr>
    <a:lvl2pPr marL="0" marR="0" indent="4572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2pPr>
    <a:lvl3pPr marL="0" marR="0" indent="9144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3pPr>
    <a:lvl4pPr marL="0" marR="0" indent="13716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4pPr>
    <a:lvl5pPr marL="0" marR="0" indent="18288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5pPr>
    <a:lvl6pPr marL="0" marR="0" indent="22860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6pPr>
    <a:lvl7pPr marL="0" marR="0" indent="27432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7pPr>
    <a:lvl8pPr marL="0" marR="0" indent="32004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8pPr>
    <a:lvl9pPr marL="0" marR="0" indent="365760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wholeTbl>
    <a:band2H>
      <a:tcTxStyle b="def" i="def"/>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381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firstCol>
    <a:la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381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wholeTbl>
    <a:band2H>
      <a:tcTxStyle b="def" i="def"/>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381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firstCol>
    <a:lastRow>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0C7681"/>
          </a:solidFill>
        </a:fill>
      </a:tcStyle>
    </a:firstRow>
  </a:tblStyle>
  <a:tblStyle styleId="{EEE7283C-3CF3-47DC-8721-378D4A62B228}"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wholeTbl>
    <a:band2H>
      <a:tcTxStyle b="def" i="def"/>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537F67"/>
          </a:solidFill>
        </a:fill>
      </a:tcStyle>
    </a:firstCol>
    <a:lastRow>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rgbClr val="537F67"/>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008728"/>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97492"/>
              <a:satOff val="-3125"/>
              <a:lumOff val="27021"/>
            </a:schemeClr>
          </a:solidFill>
        </a:fill>
      </a:tcStyle>
    </a:wholeTbl>
    <a:band2H>
      <a:tcTxStyle b="def" i="def"/>
      <a:tcStyle>
        <a:tcBdr/>
        <a:fill>
          <a:solidFill>
            <a:srgbClr val="FFFB00"/>
          </a:solidFill>
        </a:fill>
      </a:tcStyle>
    </a:band2H>
    <a:firstCol>
      <a:tcTxStyle b="on" i="off">
        <a:font>
          <a:latin typeface="Graphik Semibold"/>
          <a:ea typeface="Graphik Semibold"/>
          <a:cs typeface="Graphik Semibold"/>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410732"/>
            </a:schemeClr>
          </a:solidFill>
        </a:fill>
      </a:tcStyle>
    </a:firstCol>
    <a:lastRow>
      <a:tcTxStyle b="on" i="off">
        <a:font>
          <a:latin typeface="Graphik Semibold"/>
          <a:ea typeface="Graphik Semibold"/>
          <a:cs typeface="Graphik Semibold"/>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38100" cap="flat">
              <a:solidFill>
                <a:schemeClr val="accent4">
                  <a:hueOff val="-410732"/>
                </a:schemeClr>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97492"/>
              <a:satOff val="-3125"/>
              <a:lumOff val="27021"/>
            </a:schemeClr>
          </a:solidFill>
        </a:fill>
      </a:tcStyle>
    </a:lastRow>
    <a:firstRow>
      <a:tcTxStyle b="on" i="off">
        <a:font>
          <a:latin typeface="Graphik Semibold"/>
          <a:ea typeface="Graphik Semibold"/>
          <a:cs typeface="Graphik Semibold"/>
        </a:font>
        <a:srgbClr val="000000"/>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4">
              <a:hueOff val="-737021"/>
            </a:schemeClr>
          </a:solidFill>
        </a:fill>
      </a:tcStyle>
    </a:firstRow>
  </a:tblStyle>
  <a:tblStyle styleId="{33BA23B1-9221-436E-865A-0063620EA4FD}"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wholeTbl>
    <a:band2H>
      <a:tcTxStyle b="def" i="def"/>
      <a:tcStyle>
        <a:tcBdr/>
        <a:fill>
          <a:solidFill>
            <a:srgbClr val="DF9DFE"/>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chemeClr val="accent6">
              <a:hueOff val="114748"/>
              <a:satOff val="1446"/>
              <a:lumOff val="-8963"/>
            </a:schemeClr>
          </a:solidFill>
        </a:fill>
      </a:tcStyle>
    </a:firstCol>
    <a:la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chemeClr val="accent6">
                  <a:hueOff val="114748"/>
                  <a:satOff val="1446"/>
                  <a:lumOff val="-8963"/>
                </a:schemeClr>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chemeClr val="accent6">
              <a:satOff val="-21357"/>
              <a:lumOff val="-20662"/>
            </a:schemeClr>
          </a:solidFill>
        </a:fill>
      </a:tcStyle>
    </a:firstRow>
  </a:tblStyle>
  <a:tblStyle styleId="{2708684C-4D16-4618-839F-0558EEFCDFE6}" styleName="">
    <a:tblBg/>
    <a:wholeTbl>
      <a:tcTxStyle b="off" i="off">
        <a:font>
          <a:latin typeface="Graphik"/>
          <a:ea typeface="Graphik"/>
          <a:cs typeface="Graphik"/>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wholeTbl>
    <a:band2H>
      <a:tcTxStyle b="def" i="def"/>
      <a:tcStyle>
        <a:tcBdr/>
        <a:fill>
          <a:solidFill>
            <a:srgbClr val="929292"/>
          </a:solidFill>
        </a:fill>
      </a:tcStyle>
    </a:band2H>
    <a:firstCol>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381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firstCol>
    <a:la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381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D5D5D5"/>
              </a:solidFill>
              <a:prstDash val="solid"/>
              <a:miter lim="400000"/>
            </a:ln>
          </a:left>
          <a:right>
            <a:ln w="12700" cap="flat">
              <a:solidFill>
                <a:srgbClr val="D5D5D5"/>
              </a:solidFill>
              <a:prstDash val="solid"/>
              <a:miter lim="400000"/>
            </a:ln>
          </a:right>
          <a:top>
            <a:ln w="12700" cap="flat">
              <a:solidFill>
                <a:srgbClr val="D5D5D5"/>
              </a:solidFill>
              <a:prstDash val="solid"/>
              <a:miter lim="400000"/>
            </a:ln>
          </a:top>
          <a:bottom>
            <a:ln w="12700" cap="flat">
              <a:solidFill>
                <a:srgbClr val="D5D5D5"/>
              </a:solidFill>
              <a:prstDash val="solid"/>
              <a:miter lim="400000"/>
            </a:ln>
          </a:bottom>
          <a:insideH>
            <a:ln w="12700" cap="flat">
              <a:solidFill>
                <a:srgbClr val="D5D5D5"/>
              </a:solidFill>
              <a:prstDash val="solid"/>
              <a:miter lim="400000"/>
            </a:ln>
          </a:insideH>
          <a:insideV>
            <a:ln w="12700" cap="flat">
              <a:solidFill>
                <a:srgbClr val="D5D5D5"/>
              </a:solidFill>
              <a:prstDash val="solid"/>
              <a:miter lim="400000"/>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s://mildredtrotter.org/id-var/" TargetMode="Externa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a:p>
        </p:txBody>
      </p:sp>
      <p:sp>
        <p:nvSpPr>
          <p:cNvPr id="176" name="Shape 176"/>
          <p:cNvSpPr/>
          <p:nvPr>
            <p:ph type="body" sz="quarter" idx="1"/>
          </p:nvPr>
        </p:nvSpPr>
        <p:spPr>
          <a:prstGeom prst="rect">
            <a:avLst/>
          </a:prstGeom>
        </p:spPr>
        <p:txBody>
          <a:bodyPr/>
          <a:lstStyle/>
          <a:p>
            <a:pPr/>
            <a:r>
              <a:rPr u="sng">
                <a:hlinkClick r:id="rId3" invalidUrl="" action="" tgtFrame="" tooltip="" history="1" highlightClick="0" endSnd="0"/>
              </a:rPr>
              <a:t>https://mildredtrotter.org/id-var/</a:t>
            </a:r>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Shape 183"/>
          <p:cNvSpPr/>
          <p:nvPr>
            <p:ph type="sldImg"/>
          </p:nvPr>
        </p:nvSpPr>
        <p:spPr>
          <a:prstGeom prst="rect">
            <a:avLst/>
          </a:prstGeom>
        </p:spPr>
        <p:txBody>
          <a:bodyPr/>
          <a:lstStyle/>
          <a:p>
            <a:pPr/>
          </a:p>
        </p:txBody>
      </p:sp>
      <p:sp>
        <p:nvSpPr>
          <p:cNvPr id="184" name="Shape 184"/>
          <p:cNvSpPr/>
          <p:nvPr>
            <p:ph type="body" sz="quarter" idx="1"/>
          </p:nvPr>
        </p:nvSpPr>
        <p:spPr>
          <a:prstGeom prst="rect">
            <a:avLst/>
          </a:prstGeom>
        </p:spPr>
        <p:txBody>
          <a:bodyPr/>
          <a:lstStyle/>
          <a:p>
            <a:pPr/>
            <a:r>
              <a:t>In the late 19th C. Questions of race, identity, and funerary practices began a techno-scientific journey that affects the humanitarian management of the dead today.  Scientific explorations begun on these themes applying to issues of the medical, legal worlds, and concepts of identity and belonging.  Our science of anthropology contributed tightly to the premises and then the scientific failure of some programs and frameworks, alongside the growth of other more specialized and blended science frameworks.</a:t>
            </a:r>
          </a:p>
          <a:p>
            <a:pPr/>
            <a:r>
              <a:t>Racial Typologies turned to grouping efforts, clear lines or features, found only individuals with blurred boundaries, biology found genetics and non-uniqueness of “man” or “unique in the kingdoms of Life”. Meanwhile the political and social economies of death and remembrance grew and developed in the west, the colonies, and in contact with the greater world.  Embalming, ritual, undertakers, gravediggers, waves of death, resentment and remembrance.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Shape 191"/>
          <p:cNvSpPr/>
          <p:nvPr>
            <p:ph type="sldImg"/>
          </p:nvPr>
        </p:nvSpPr>
        <p:spPr>
          <a:prstGeom prst="rect">
            <a:avLst/>
          </a:prstGeom>
        </p:spPr>
        <p:txBody>
          <a:bodyPr/>
          <a:lstStyle/>
          <a:p>
            <a:pPr/>
          </a:p>
        </p:txBody>
      </p:sp>
      <p:sp>
        <p:nvSpPr>
          <p:cNvPr id="192" name="Shape 192"/>
          <p:cNvSpPr/>
          <p:nvPr>
            <p:ph type="body" sz="quarter" idx="1"/>
          </p:nvPr>
        </p:nvSpPr>
        <p:spPr>
          <a:prstGeom prst="rect">
            <a:avLst/>
          </a:prstGeom>
        </p:spPr>
        <p:txBody>
          <a:bodyPr/>
          <a:lstStyle/>
          <a:p>
            <a:pPr/>
            <a:r>
              <a:t>1929 Geneva Conventions, following the crisis of a global conflict, technological and mass mobilization for war.</a:t>
            </a:r>
          </a:p>
          <a:p>
            <a:pPr/>
            <a:r>
              <a:t>We shall know them by their IBM cards.</a:t>
            </a:r>
          </a:p>
          <a:p>
            <a:pPr/>
          </a:p>
          <a:p>
            <a:pPr/>
            <a:r>
              <a:t>Fingerprinting of the dead…</a:t>
            </a:r>
          </a:p>
          <a:p>
            <a:pPr/>
            <a:r>
              <a:t>John Aieivoli and Harry Shapiro</a:t>
            </a:r>
          </a:p>
          <a:p>
            <a:pPr/>
          </a:p>
          <a:p>
            <a:pPr/>
            <a:r>
              <a:t>Teeth of the dead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a:r>
              <a:t>3.5 % remains unidentified - Trotter and ‘do the best you can’ USS Oklahoma, ship names on unknowns grave stones.</a:t>
            </a:r>
          </a:p>
          <a:p>
            <a:pPr/>
          </a:p>
          <a:p>
            <a:pPr/>
            <a:r>
              <a:t>How to select an unknown</a:t>
            </a:r>
          </a:p>
          <a:p>
            <a:pPr/>
          </a:p>
          <a:p>
            <a:pPr/>
            <a:r>
              <a:t>Criteria for Korea and WWII unknowns for interment at Arlington in the US.</a:t>
            </a:r>
          </a:p>
          <a:p>
            <a:pPr/>
            <a:r>
              <a:t>Assessed as American by material evidence, uniform, insignia, location</a:t>
            </a:r>
          </a:p>
          <a:p>
            <a:pPr/>
          </a:p>
          <a:p>
            <a:pPr/>
            <a:r>
              <a:t>~80% complete</a:t>
            </a:r>
          </a:p>
          <a:p>
            <a:pPr/>
          </a:p>
          <a:p>
            <a:pPr/>
            <a:r>
              <a:t>Remains sent from multiple locations for WWII and Korea, set of remains selected as the entombed unknowns, others and the records submerged under the Potomac river.</a:t>
            </a:r>
          </a:p>
          <a:p>
            <a:pPr/>
          </a:p>
          <a:p>
            <a:pPr/>
          </a:p>
          <a:p>
            <a:pPr/>
            <a:r>
              <a:t>CIPs Strasbourg</a:t>
            </a:r>
          </a:p>
          <a:p>
            <a:pPr/>
            <a:r>
              <a:t>CIU</a:t>
            </a:r>
          </a:p>
          <a:p>
            <a:pPr/>
            <a:r>
              <a:t>CIL</a:t>
            </a:r>
          </a:p>
          <a:p>
            <a:pPr/>
          </a:p>
          <a:p>
            <a:pPr/>
            <a:r>
              <a:t>Wenner-Gren</a:t>
            </a:r>
          </a:p>
          <a:p>
            <a:pPr/>
            <a:r>
              <a:t>Army allowed studies - Trotter WWII and Korean War dead, McKern and Stewart - Korea data on aging Anthropometric studies - economies of scale</a:t>
            </a:r>
          </a:p>
          <a:p>
            <a:pPr/>
            <a:r>
              <a:t>Research on the dead (basic science) studying the dead, studying race, personhood determined by biology</a:t>
            </a:r>
          </a:p>
          <a:p>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a:r>
              <a:t>Reagan and Casper Weinberger 1984 US politics</a:t>
            </a:r>
          </a:p>
          <a:p>
            <a:pPr/>
          </a:p>
          <a:p>
            <a:pPr/>
            <a:r>
              <a:t>POW/MIA wives, mothers, families the messy end of the Vietnam War</a:t>
            </a:r>
          </a:p>
          <a:p>
            <a:pPr/>
          </a:p>
          <a:p>
            <a:pPr/>
            <a:r>
              <a:t>Morphometric approximation, Army Administrated IDs based on technical manuals and military approval</a:t>
            </a:r>
          </a:p>
          <a:p>
            <a:pPr/>
          </a:p>
          <a:p>
            <a:pPr/>
            <a:r>
              <a:t>You are not forgotten, truth lies, mistakes, and the hope of science</a:t>
            </a:r>
          </a:p>
          <a:p>
            <a:pPr/>
          </a:p>
          <a:p>
            <a:pPr/>
            <a:r>
              <a:t>Ellis Kerley AAFS President, Lowell Levine DDS, William Maples - Florida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How did this unravel…</a:t>
            </a:r>
          </a:p>
          <a:p>
            <a:pPr/>
          </a:p>
          <a:p>
            <a:pPr/>
            <a:r>
              <a:t>The family advocacy and veterans’ service groups possessed knowledge outside of the administrative state controlled processes</a:t>
            </a:r>
          </a:p>
          <a:p>
            <a:pPr/>
          </a:p>
          <a:p>
            <a:pPr/>
            <a:r>
              <a:t>ID card, message traffic, administrative management of the dead, versus scientific and humanitarian management of the dead</a:t>
            </a:r>
          </a:p>
          <a:p>
            <a:pPr/>
          </a:p>
          <a:p>
            <a:pPr/>
            <a:r>
              <a:t>The scientific community both had legacy benefit from the history within the military identification program, but also had developed prestige independently outside of the military.</a:t>
            </a:r>
          </a:p>
          <a:p>
            <a:pPr/>
          </a:p>
          <a:p>
            <a:pPr/>
            <a:r>
              <a:t>Material evidence, contextual evidence </a:t>
            </a:r>
          </a:p>
          <a:p>
            <a:pPr/>
          </a:p>
          <a:p>
            <a:pPr/>
            <a:r>
              <a:t>Meeting the criteria  politically changing the criteria 80% to 6%</a:t>
            </a:r>
          </a:p>
          <a:p>
            <a:pPr/>
            <a:r>
              <a:t>No more MIAs now DSTU</a:t>
            </a:r>
          </a:p>
          <a:p>
            <a:pPr/>
          </a:p>
          <a:p>
            <a:pPr/>
            <a:r>
              <a:t>No more POWs - combatant detainees</a:t>
            </a:r>
          </a:p>
          <a:p>
            <a:pPr/>
          </a:p>
          <a:p>
            <a:pPr/>
            <a:r>
              <a:t>Rambo, Chuck Norris, Thunder Road</a:t>
            </a:r>
          </a:p>
          <a:p>
            <a:pPr/>
          </a:p>
          <a:p>
            <a:pPr/>
            <a:r>
              <a:t> </a:t>
            </a:r>
          </a:p>
          <a:p>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Shape 241"/>
          <p:cNvSpPr/>
          <p:nvPr>
            <p:ph type="sldImg"/>
          </p:nvPr>
        </p:nvSpPr>
        <p:spPr>
          <a:prstGeom prst="rect">
            <a:avLst/>
          </a:prstGeom>
        </p:spPr>
        <p:txBody>
          <a:bodyPr/>
          <a:lstStyle/>
          <a:p>
            <a:pPr/>
          </a:p>
        </p:txBody>
      </p:sp>
      <p:sp>
        <p:nvSpPr>
          <p:cNvPr id="242" name="Shape 242"/>
          <p:cNvSpPr/>
          <p:nvPr>
            <p:ph type="body" sz="quarter" idx="1"/>
          </p:nvPr>
        </p:nvSpPr>
        <p:spPr>
          <a:prstGeom prst="rect">
            <a:avLst/>
          </a:prstGeom>
        </p:spPr>
        <p:txBody>
          <a:bodyPr/>
          <a:lstStyle/>
          <a:p>
            <a:pPr/>
            <a:r>
              <a:t>Smiling pictures</a:t>
            </a:r>
          </a:p>
          <a:p>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a:p>
        </p:txBody>
      </p:sp>
      <p:sp>
        <p:nvSpPr>
          <p:cNvPr id="250" name="Shape 250"/>
          <p:cNvSpPr/>
          <p:nvPr>
            <p:ph type="body" sz="quarter" idx="1"/>
          </p:nvPr>
        </p:nvSpPr>
        <p:spPr>
          <a:prstGeom prst="rect">
            <a:avLst/>
          </a:prstGeom>
        </p:spPr>
        <p:txBody>
          <a:bodyPr/>
          <a:lstStyle/>
          <a:p>
            <a:pPr/>
          </a:p>
          <a:p>
            <a:pPr/>
            <a:r>
              <a:t>https://en.wikipedia.org/wiki/The_Farm_(Miró)</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500" y="12268782"/>
            <a:ext cx="21971000" cy="660401"/>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pPr/>
            <a:r>
              <a:t>Author and Date</a:t>
            </a:r>
          </a:p>
        </p:txBody>
      </p:sp>
      <p:sp>
        <p:nvSpPr>
          <p:cNvPr id="12" name="Body Level One…"/>
          <p:cNvSpPr txBox="1"/>
          <p:nvPr>
            <p:ph type="body" sz="quarter" idx="1" hasCustomPrompt="1"/>
          </p:nvPr>
        </p:nvSpPr>
        <p:spPr>
          <a:xfrm>
            <a:off x="1206500" y="7357839"/>
            <a:ext cx="21971000" cy="2006601"/>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pPr/>
            <a:r>
              <a:t>Presentation Subtitle</a:t>
            </a:r>
          </a:p>
          <a:p>
            <a:pPr lvl="1"/>
            <a:r>
              <a:t/>
            </a:r>
          </a:p>
          <a:p>
            <a:pPr lvl="2"/>
            <a:r>
              <a:t/>
            </a:r>
          </a:p>
          <a:p>
            <a:pPr lvl="3"/>
            <a:r>
              <a:t/>
            </a:r>
          </a:p>
          <a:p>
            <a:pPr lvl="4"/>
            <a:r>
              <a:t/>
            </a:r>
          </a:p>
        </p:txBody>
      </p:sp>
      <p:sp>
        <p:nvSpPr>
          <p:cNvPr id="13" name="Presentation Title"/>
          <p:cNvSpPr txBox="1"/>
          <p:nvPr>
            <p:ph type="title" hasCustomPrompt="1"/>
          </p:nvPr>
        </p:nvSpPr>
        <p:spPr>
          <a:xfrm>
            <a:off x="1206500" y="2621719"/>
            <a:ext cx="21971000" cy="4648201"/>
          </a:xfrm>
          <a:prstGeom prst="rect">
            <a:avLst/>
          </a:prstGeom>
        </p:spPr>
        <p:txBody>
          <a:bodyPr anchor="b"/>
          <a:lstStyle>
            <a:lvl1pPr defTabSz="355600">
              <a:defRPr spc="-119" sz="12000"/>
            </a:lvl1pPr>
          </a:lstStyle>
          <a:p>
            <a:pPr/>
            <a:r>
              <a:t>Presentation Title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prstGeom prst="rect">
            <a:avLst/>
          </a:prstGeom>
        </p:spPr>
        <p:txBody>
          <a:bodyPr/>
          <a:lstStyle/>
          <a:p>
            <a:pPr/>
            <a:r>
              <a:t>Slide Title</a:t>
            </a:r>
          </a:p>
        </p:txBody>
      </p:sp>
      <p:sp>
        <p:nvSpPr>
          <p:cNvPr id="100" name="Slide Subtitle"/>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Subtitle"/>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Agenda Subtitle</a:t>
            </a:r>
          </a:p>
        </p:txBody>
      </p:sp>
      <p:sp>
        <p:nvSpPr>
          <p:cNvPr id="109" name="Body Level One…"/>
          <p:cNvSpPr txBox="1"/>
          <p:nvPr>
            <p:ph type="body" idx="1" hasCustomPrompt="1"/>
          </p:nvPr>
        </p:nvSpPr>
        <p:spPr>
          <a:xfrm>
            <a:off x="1206500" y="4248504"/>
            <a:ext cx="21971000" cy="8256012"/>
          </a:xfrm>
          <a:prstGeom prst="rect">
            <a:avLst/>
          </a:prstGeom>
        </p:spPr>
        <p:txBody>
          <a:bodyPr/>
          <a:lstStyle>
            <a:lvl1pPr marL="0" indent="0" defTabSz="825500">
              <a:spcBef>
                <a:spcPts val="6000"/>
              </a:spcBef>
              <a:buSzTx/>
              <a:buNone/>
              <a:defRPr sz="5000"/>
            </a:lvl1pPr>
            <a:lvl2pPr marL="0" indent="457200" defTabSz="825500">
              <a:spcBef>
                <a:spcPts val="6000"/>
              </a:spcBef>
              <a:buSzTx/>
              <a:buNone/>
              <a:defRPr sz="5000"/>
            </a:lvl2pPr>
            <a:lvl3pPr marL="0" indent="914400" defTabSz="825500">
              <a:spcBef>
                <a:spcPts val="6000"/>
              </a:spcBef>
              <a:buSzTx/>
              <a:buNone/>
              <a:defRPr sz="5000"/>
            </a:lvl3pPr>
            <a:lvl4pPr marL="0" indent="1371600" defTabSz="825500">
              <a:spcBef>
                <a:spcPts val="6000"/>
              </a:spcBef>
              <a:buSzTx/>
              <a:buNone/>
              <a:defRPr sz="5000"/>
            </a:lvl4pPr>
            <a:lvl5pPr marL="0" indent="1828800" defTabSz="825500">
              <a:spcBef>
                <a:spcPts val="6000"/>
              </a:spcBef>
              <a:buSzTx/>
              <a:buNone/>
              <a:defRPr sz="5000"/>
            </a:lvl5pPr>
          </a:lstStyle>
          <a:p>
            <a:pPr/>
            <a:r>
              <a:t>Agenda Topics</a:t>
            </a:r>
          </a:p>
          <a:p>
            <a:pPr lvl="1"/>
            <a:r>
              <a:t/>
            </a:r>
          </a:p>
          <a:p>
            <a:pPr lvl="2"/>
            <a:r>
              <a:t/>
            </a:r>
          </a:p>
          <a:p>
            <a:pPr lvl="3"/>
            <a:r>
              <a:t/>
            </a:r>
          </a:p>
          <a:p>
            <a:pPr lvl="4"/>
            <a:r>
              <a:t/>
            </a:r>
          </a:p>
        </p:txBody>
      </p:sp>
      <p:sp>
        <p:nvSpPr>
          <p:cNvPr id="110" name="Agenda Title"/>
          <p:cNvSpPr txBox="1"/>
          <p:nvPr>
            <p:ph type="title" hasCustomPrompt="1"/>
          </p:nvPr>
        </p:nvSpPr>
        <p:spPr>
          <a:prstGeom prst="rect">
            <a:avLst/>
          </a:prstGeom>
        </p:spPr>
        <p:txBody>
          <a:bodyPr/>
          <a:lstStyle/>
          <a:p>
            <a:pPr/>
            <a:r>
              <a:t>Agenda Title</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191000"/>
            <a:ext cx="21971000" cy="4089400"/>
          </a:xfrm>
          <a:prstGeom prst="rect">
            <a:avLst/>
          </a:prstGeom>
        </p:spPr>
        <p:txBody>
          <a:bodyPr anchor="ctr"/>
          <a:lstStyle>
            <a:lvl1pPr marL="0" indent="0" algn="ctr">
              <a:lnSpc>
                <a:spcPct val="90000"/>
              </a:lnSpc>
              <a:spcBef>
                <a:spcPts val="0"/>
              </a:spcBef>
              <a:buSzTx/>
              <a:buNone/>
              <a:defRPr spc="-119" sz="12000">
                <a:latin typeface="+mn-lt"/>
                <a:ea typeface="+mn-ea"/>
                <a:cs typeface="+mn-cs"/>
                <a:sym typeface="Produkt Extralight"/>
              </a:defRPr>
            </a:lvl1pPr>
            <a:lvl2pPr marL="0" indent="457200" algn="ctr">
              <a:lnSpc>
                <a:spcPct val="90000"/>
              </a:lnSpc>
              <a:spcBef>
                <a:spcPts val="0"/>
              </a:spcBef>
              <a:buSzTx/>
              <a:buNone/>
              <a:defRPr spc="-119" sz="12000">
                <a:latin typeface="+mn-lt"/>
                <a:ea typeface="+mn-ea"/>
                <a:cs typeface="+mn-cs"/>
                <a:sym typeface="Produkt Extralight"/>
              </a:defRPr>
            </a:lvl2pPr>
            <a:lvl3pPr marL="0" indent="914400" algn="ctr">
              <a:lnSpc>
                <a:spcPct val="90000"/>
              </a:lnSpc>
              <a:spcBef>
                <a:spcPts val="0"/>
              </a:spcBef>
              <a:buSzTx/>
              <a:buNone/>
              <a:defRPr spc="-119" sz="12000">
                <a:latin typeface="+mn-lt"/>
                <a:ea typeface="+mn-ea"/>
                <a:cs typeface="+mn-cs"/>
                <a:sym typeface="Produkt Extralight"/>
              </a:defRPr>
            </a:lvl3pPr>
            <a:lvl4pPr marL="0" indent="1371600" algn="ctr">
              <a:lnSpc>
                <a:spcPct val="90000"/>
              </a:lnSpc>
              <a:spcBef>
                <a:spcPts val="0"/>
              </a:spcBef>
              <a:buSzTx/>
              <a:buNone/>
              <a:defRPr spc="-119" sz="12000">
                <a:latin typeface="+mn-lt"/>
                <a:ea typeface="+mn-ea"/>
                <a:cs typeface="+mn-cs"/>
                <a:sym typeface="Produkt Extralight"/>
              </a:defRPr>
            </a:lvl4pPr>
            <a:lvl5pPr marL="0" indent="1828800" algn="ctr">
              <a:lnSpc>
                <a:spcPct val="90000"/>
              </a:lnSpc>
              <a:spcBef>
                <a:spcPts val="0"/>
              </a:spcBef>
              <a:buSzTx/>
              <a:buNone/>
              <a:defRPr spc="-119" sz="12000">
                <a:latin typeface="+mn-lt"/>
                <a:ea typeface="+mn-ea"/>
                <a:cs typeface="+mn-cs"/>
                <a:sym typeface="Produkt Extralight"/>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207360"/>
            <a:ext cx="21971000" cy="7351451"/>
          </a:xfrm>
          <a:prstGeom prst="rect">
            <a:avLst/>
          </a:prstGeom>
        </p:spPr>
        <p:txBody>
          <a:bodyPr anchor="b"/>
          <a:lstStyle>
            <a:lvl1pPr marL="0" indent="0" algn="ctr">
              <a:lnSpc>
                <a:spcPct val="90000"/>
              </a:lnSpc>
              <a:spcBef>
                <a:spcPts val="0"/>
              </a:spcBef>
              <a:buSzTx/>
              <a:buNone/>
              <a:defRPr spc="-1750" sz="35000">
                <a:latin typeface="+mn-lt"/>
                <a:ea typeface="+mn-ea"/>
                <a:cs typeface="+mn-cs"/>
                <a:sym typeface="Produkt Extralight"/>
              </a:defRPr>
            </a:lvl1pPr>
            <a:lvl2pPr marL="0" indent="457200" algn="ctr">
              <a:lnSpc>
                <a:spcPct val="90000"/>
              </a:lnSpc>
              <a:spcBef>
                <a:spcPts val="0"/>
              </a:spcBef>
              <a:buSzTx/>
              <a:buNone/>
              <a:defRPr spc="-1750" sz="35000">
                <a:latin typeface="+mn-lt"/>
                <a:ea typeface="+mn-ea"/>
                <a:cs typeface="+mn-cs"/>
                <a:sym typeface="Produkt Extralight"/>
              </a:defRPr>
            </a:lvl2pPr>
            <a:lvl3pPr marL="0" indent="914400" algn="ctr">
              <a:lnSpc>
                <a:spcPct val="90000"/>
              </a:lnSpc>
              <a:spcBef>
                <a:spcPts val="0"/>
              </a:spcBef>
              <a:buSzTx/>
              <a:buNone/>
              <a:defRPr spc="-1750" sz="35000">
                <a:latin typeface="+mn-lt"/>
                <a:ea typeface="+mn-ea"/>
                <a:cs typeface="+mn-cs"/>
                <a:sym typeface="Produkt Extralight"/>
              </a:defRPr>
            </a:lvl3pPr>
            <a:lvl4pPr marL="0" indent="1371600" algn="ctr">
              <a:lnSpc>
                <a:spcPct val="90000"/>
              </a:lnSpc>
              <a:spcBef>
                <a:spcPts val="0"/>
              </a:spcBef>
              <a:buSzTx/>
              <a:buNone/>
              <a:defRPr spc="-1750" sz="35000">
                <a:latin typeface="+mn-lt"/>
                <a:ea typeface="+mn-ea"/>
                <a:cs typeface="+mn-cs"/>
                <a:sym typeface="Produkt Extralight"/>
              </a:defRPr>
            </a:lvl4pPr>
            <a:lvl5pPr marL="0" indent="1828800" algn="ctr">
              <a:lnSpc>
                <a:spcPct val="90000"/>
              </a:lnSpc>
              <a:spcBef>
                <a:spcPts val="0"/>
              </a:spcBef>
              <a:buSzTx/>
              <a:buNone/>
              <a:defRPr spc="-1750" sz="35000">
                <a:latin typeface="+mn-lt"/>
                <a:ea typeface="+mn-ea"/>
                <a:cs typeface="+mn-cs"/>
                <a:sym typeface="Produkt Extralight"/>
              </a:defRPr>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128000"/>
            <a:ext cx="21971000" cy="1079500"/>
          </a:xfrm>
          <a:prstGeom prst="rect">
            <a:avLst/>
          </a:prstGeom>
        </p:spPr>
        <p:txBody>
          <a:bodyPr lIns="45719" tIns="45719" rIns="45719" bIns="45719"/>
          <a:lstStyle>
            <a:lvl1pPr marL="0" indent="0" algn="ctr" defTabSz="825500">
              <a:lnSpc>
                <a:spcPct val="90000"/>
              </a:lnSpc>
              <a:spcBef>
                <a:spcPts val="0"/>
              </a:spcBef>
              <a:buSzTx/>
              <a:buNone/>
              <a:defRPr spc="-55" sz="5500">
                <a:latin typeface="+mn-lt"/>
                <a:ea typeface="+mn-ea"/>
                <a:cs typeface="+mn-cs"/>
                <a:sym typeface="Produkt Extralight"/>
              </a:defRPr>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Body Level One…"/>
          <p:cNvSpPr txBox="1"/>
          <p:nvPr>
            <p:ph type="body" sz="quarter" idx="1" hasCustomPrompt="1"/>
          </p:nvPr>
        </p:nvSpPr>
        <p:spPr>
          <a:xfrm>
            <a:off x="5194300" y="4165600"/>
            <a:ext cx="13995400" cy="4428667"/>
          </a:xfrm>
          <a:prstGeom prst="rect">
            <a:avLst/>
          </a:prstGeom>
        </p:spPr>
        <p:txBody>
          <a:bodyPr anchor="b"/>
          <a:lstStyle>
            <a:lvl1pPr marL="254000" indent="-254000">
              <a:lnSpc>
                <a:spcPct val="90000"/>
              </a:lnSpc>
              <a:spcBef>
                <a:spcPts val="0"/>
              </a:spcBef>
              <a:buSzTx/>
              <a:buNone/>
              <a:defRPr spc="-93" sz="9300">
                <a:latin typeface="+mn-lt"/>
                <a:ea typeface="+mn-ea"/>
                <a:cs typeface="+mn-cs"/>
                <a:sym typeface="Produkt Extralight"/>
              </a:defRPr>
            </a:lvl1pPr>
            <a:lvl2pPr marL="254000" indent="203200">
              <a:lnSpc>
                <a:spcPct val="90000"/>
              </a:lnSpc>
              <a:spcBef>
                <a:spcPts val="0"/>
              </a:spcBef>
              <a:buSzTx/>
              <a:buNone/>
              <a:defRPr spc="-93" sz="9300">
                <a:latin typeface="+mn-lt"/>
                <a:ea typeface="+mn-ea"/>
                <a:cs typeface="+mn-cs"/>
                <a:sym typeface="Produkt Extralight"/>
              </a:defRPr>
            </a:lvl2pPr>
            <a:lvl3pPr marL="254000" indent="660400">
              <a:lnSpc>
                <a:spcPct val="90000"/>
              </a:lnSpc>
              <a:spcBef>
                <a:spcPts val="0"/>
              </a:spcBef>
              <a:buSzTx/>
              <a:buNone/>
              <a:defRPr spc="-93" sz="9300">
                <a:latin typeface="+mn-lt"/>
                <a:ea typeface="+mn-ea"/>
                <a:cs typeface="+mn-cs"/>
                <a:sym typeface="Produkt Extralight"/>
              </a:defRPr>
            </a:lvl3pPr>
            <a:lvl4pPr marL="254000" indent="1117600">
              <a:lnSpc>
                <a:spcPct val="90000"/>
              </a:lnSpc>
              <a:spcBef>
                <a:spcPts val="0"/>
              </a:spcBef>
              <a:buSzTx/>
              <a:buNone/>
              <a:defRPr spc="-93" sz="9300">
                <a:latin typeface="+mn-lt"/>
                <a:ea typeface="+mn-ea"/>
                <a:cs typeface="+mn-cs"/>
                <a:sym typeface="Produkt Extralight"/>
              </a:defRPr>
            </a:lvl4pPr>
            <a:lvl5pPr marL="254000" indent="1574800">
              <a:lnSpc>
                <a:spcPct val="90000"/>
              </a:lnSpc>
              <a:spcBef>
                <a:spcPts val="0"/>
              </a:spcBef>
              <a:buSzTx/>
              <a:buNone/>
              <a:defRPr spc="-93" sz="9300">
                <a:latin typeface="+mn-lt"/>
                <a:ea typeface="+mn-ea"/>
                <a:cs typeface="+mn-cs"/>
                <a:sym typeface="Produkt Extralight"/>
              </a:defRPr>
            </a:lvl5pPr>
          </a:lstStyle>
          <a:p>
            <a:pPr/>
            <a:r>
              <a:t>“Notable Quote”</a:t>
            </a:r>
          </a:p>
          <a:p>
            <a:pPr lvl="1"/>
            <a:r>
              <a:t/>
            </a:r>
          </a:p>
          <a:p>
            <a:pPr lvl="2"/>
            <a:r>
              <a:t/>
            </a:r>
          </a:p>
          <a:p>
            <a:pPr lvl="3"/>
            <a:r>
              <a:t/>
            </a:r>
          </a:p>
          <a:p>
            <a:pPr lvl="4"/>
            <a:r>
              <a:t/>
            </a:r>
          </a:p>
        </p:txBody>
      </p:sp>
      <p:sp>
        <p:nvSpPr>
          <p:cNvPr id="136" name="Attribution"/>
          <p:cNvSpPr txBox="1"/>
          <p:nvPr>
            <p:ph type="body" sz="quarter" idx="21" hasCustomPrompt="1"/>
          </p:nvPr>
        </p:nvSpPr>
        <p:spPr>
          <a:xfrm>
            <a:off x="5456257" y="9559997"/>
            <a:ext cx="13471486" cy="698501"/>
          </a:xfrm>
          <a:prstGeom prst="rect">
            <a:avLst/>
          </a:prstGeom>
        </p:spPr>
        <p:txBody>
          <a:bodyPr lIns="45719" tIns="45719" rIns="45719" bIns="45719"/>
          <a:lstStyle>
            <a:lvl1pPr marL="0" indent="0" defTabSz="825500">
              <a:spcBef>
                <a:spcPts val="0"/>
              </a:spcBef>
              <a:buSzTx/>
              <a:buNone/>
              <a:defRPr sz="3600">
                <a:latin typeface="Produkt Light"/>
                <a:ea typeface="Produkt Light"/>
                <a:cs typeface="Produkt Light"/>
                <a:sym typeface="Produkt Light"/>
              </a:defRPr>
            </a:lvl1pPr>
          </a:lstStyle>
          <a:p>
            <a:pPr/>
            <a:r>
              <a:t>Attribution</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Wavy pink and orange architecture against a blue sky"/>
          <p:cNvSpPr/>
          <p:nvPr>
            <p:ph type="pic" sz="quarter" idx="21"/>
          </p:nvPr>
        </p:nvSpPr>
        <p:spPr>
          <a:xfrm>
            <a:off x="7353300" y="3632200"/>
            <a:ext cx="9677400" cy="6451600"/>
          </a:xfrm>
          <a:prstGeom prst="rect">
            <a:avLst/>
          </a:prstGeom>
        </p:spPr>
        <p:txBody>
          <a:bodyPr lIns="91439" tIns="45719" rIns="91439" bIns="45719">
            <a:noAutofit/>
          </a:bodyPr>
          <a:lstStyle/>
          <a:p>
            <a:pPr/>
          </a:p>
        </p:txBody>
      </p:sp>
      <p:sp>
        <p:nvSpPr>
          <p:cNvPr id="145" name="Low angle view of the corner of a modern building under a clear blue sky"/>
          <p:cNvSpPr/>
          <p:nvPr>
            <p:ph type="pic" sz="quarter" idx="22"/>
          </p:nvPr>
        </p:nvSpPr>
        <p:spPr>
          <a:xfrm>
            <a:off x="14617700" y="3632200"/>
            <a:ext cx="9677400" cy="6451600"/>
          </a:xfrm>
          <a:prstGeom prst="rect">
            <a:avLst/>
          </a:prstGeom>
        </p:spPr>
        <p:txBody>
          <a:bodyPr lIns="91439" tIns="45719" rIns="91439" bIns="45719">
            <a:noAutofit/>
          </a:bodyPr>
          <a:lstStyle/>
          <a:p>
            <a:pPr/>
          </a:p>
        </p:txBody>
      </p:sp>
      <p:sp>
        <p:nvSpPr>
          <p:cNvPr id="146" name="Low angle view of a stone bridge under a partly cloudy sky"/>
          <p:cNvSpPr/>
          <p:nvPr>
            <p:ph type="pic" sz="quarter" idx="23"/>
          </p:nvPr>
        </p:nvSpPr>
        <p:spPr>
          <a:xfrm>
            <a:off x="61386" y="3632200"/>
            <a:ext cx="9690101" cy="64516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Low angle view of modern, metal building"/>
          <p:cNvSpPr/>
          <p:nvPr>
            <p:ph type="pic" idx="21"/>
          </p:nvPr>
        </p:nvSpPr>
        <p:spPr>
          <a:xfrm>
            <a:off x="-38100" y="-1295400"/>
            <a:ext cx="24447500" cy="16295511"/>
          </a:xfrm>
          <a:prstGeom prst="rect">
            <a:avLst/>
          </a:prstGeom>
        </p:spPr>
        <p:txBody>
          <a:bodyPr lIns="91439" tIns="45719" rIns="91439" bIns="45719">
            <a:noAutofit/>
          </a:bodyPr>
          <a:lstStyle/>
          <a:p>
            <a:pPr/>
          </a:p>
        </p:txBody>
      </p:sp>
      <p:sp>
        <p:nvSpPr>
          <p:cNvPr id="155" name="Slide Number"/>
          <p:cNvSpPr txBox="1"/>
          <p:nvPr>
            <p:ph type="sldNum" sz="quarter" idx="2"/>
          </p:nvPr>
        </p:nvSpPr>
        <p:spPr>
          <a:xfrm>
            <a:off x="23558500" y="12483845"/>
            <a:ext cx="361188" cy="404115"/>
          </a:xfrm>
          <a:prstGeom prst="rect">
            <a:avLst/>
          </a:prstGeom>
        </p:spPr>
        <p:txBody>
          <a:bodyPr/>
          <a:lstStyle>
            <a:lvl1pPr>
              <a:defRPr sz="1800">
                <a:solidFill>
                  <a:schemeClr val="accent1"/>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Geometric gray stone architecture"/>
          <p:cNvSpPr/>
          <p:nvPr>
            <p:ph type="pic" idx="21"/>
          </p:nvPr>
        </p:nvSpPr>
        <p:spPr>
          <a:xfrm>
            <a:off x="0" y="-4381500"/>
            <a:ext cx="24384001" cy="18288000"/>
          </a:xfrm>
          <a:prstGeom prst="rect">
            <a:avLst/>
          </a:prstGeom>
        </p:spPr>
        <p:txBody>
          <a:bodyPr lIns="91439" tIns="45719" rIns="91439" bIns="45719">
            <a:noAutofit/>
          </a:bodyPr>
          <a:lstStyle/>
          <a:p>
            <a:pPr/>
          </a:p>
        </p:txBody>
      </p:sp>
      <p:sp>
        <p:nvSpPr>
          <p:cNvPr id="22" name="Author and Date"/>
          <p:cNvSpPr txBox="1"/>
          <p:nvPr>
            <p:ph type="body" sz="quarter" idx="22" hasCustomPrompt="1"/>
          </p:nvPr>
        </p:nvSpPr>
        <p:spPr>
          <a:xfrm>
            <a:off x="1206500" y="12268200"/>
            <a:ext cx="21971000" cy="660400"/>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pPr/>
            <a:r>
              <a:t>Author and Date</a:t>
            </a:r>
          </a:p>
        </p:txBody>
      </p:sp>
      <p:sp>
        <p:nvSpPr>
          <p:cNvPr id="23" name="Body Level One…"/>
          <p:cNvSpPr txBox="1"/>
          <p:nvPr>
            <p:ph type="body" sz="quarter" idx="1" hasCustomPrompt="1"/>
          </p:nvPr>
        </p:nvSpPr>
        <p:spPr>
          <a:xfrm>
            <a:off x="1206500" y="7353300"/>
            <a:ext cx="21971000" cy="2006600"/>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pPr/>
            <a:r>
              <a:t>Presentation Subtitle</a:t>
            </a:r>
          </a:p>
          <a:p>
            <a:pPr lvl="1"/>
            <a:r>
              <a:t/>
            </a:r>
          </a:p>
          <a:p>
            <a:pPr lvl="2"/>
            <a:r>
              <a:t/>
            </a:r>
          </a:p>
          <a:p>
            <a:pPr lvl="3"/>
            <a:r>
              <a:t/>
            </a:r>
          </a:p>
          <a:p>
            <a:pPr lvl="4"/>
            <a:r>
              <a:t/>
            </a:r>
          </a:p>
        </p:txBody>
      </p:sp>
      <p:sp>
        <p:nvSpPr>
          <p:cNvPr id="24" name="Presentation Title"/>
          <p:cNvSpPr txBox="1"/>
          <p:nvPr>
            <p:ph type="title" hasCustomPrompt="1"/>
          </p:nvPr>
        </p:nvSpPr>
        <p:spPr>
          <a:xfrm>
            <a:off x="1206500" y="2611945"/>
            <a:ext cx="21971000" cy="4648201"/>
          </a:xfrm>
          <a:prstGeom prst="rect">
            <a:avLst/>
          </a:prstGeom>
        </p:spPr>
        <p:txBody>
          <a:bodyPr anchor="b"/>
          <a:lstStyle>
            <a:lvl1pPr defTabSz="355600">
              <a:defRPr spc="-119" sz="12000"/>
            </a:lvl1pPr>
          </a:lstStyle>
          <a:p>
            <a:pPr/>
            <a:r>
              <a:t>Presentation Title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Geometric gray stone architecture"/>
          <p:cNvSpPr/>
          <p:nvPr>
            <p:ph type="pic" idx="21"/>
          </p:nvPr>
        </p:nvSpPr>
        <p:spPr>
          <a:xfrm>
            <a:off x="5707496" y="-660400"/>
            <a:ext cx="20053301" cy="15042092"/>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3335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149476"/>
            <a:ext cx="9779000" cy="5385424"/>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Slide Subtitle</a:t>
            </a:r>
          </a:p>
        </p:txBody>
      </p:sp>
      <p:sp>
        <p:nvSpPr>
          <p:cNvPr id="61" name="Angular stone architecture in light and shadow"/>
          <p:cNvSpPr/>
          <p:nvPr>
            <p:ph type="pic" idx="22"/>
          </p:nvPr>
        </p:nvSpPr>
        <p:spPr>
          <a:xfrm>
            <a:off x="12382500" y="0"/>
            <a:ext cx="21945600" cy="13716001"/>
          </a:xfrm>
          <a:prstGeom prst="rect">
            <a:avLst/>
          </a:prstGeom>
        </p:spPr>
        <p:txBody>
          <a:bodyPr lIns="91439" tIns="45719" rIns="91439" bIns="45719">
            <a:noAutofit/>
          </a:bodyPr>
          <a:lstStyle/>
          <a:p>
            <a:pPr/>
          </a:p>
        </p:txBody>
      </p:sp>
      <p:sp>
        <p:nvSpPr>
          <p:cNvPr id="62" name="Slide Title"/>
          <p:cNvSpPr txBox="1"/>
          <p:nvPr>
            <p:ph type="title" hasCustomPrompt="1"/>
          </p:nvPr>
        </p:nvSpPr>
        <p:spPr>
          <a:xfrm>
            <a:off x="1206500" y="635000"/>
            <a:ext cx="9779000" cy="1689100"/>
          </a:xfrm>
          <a:prstGeom prst="rect">
            <a:avLst/>
          </a:prstGeom>
        </p:spPr>
        <p:txBody>
          <a:bodyPr/>
          <a:lstStyle/>
          <a:p>
            <a:pPr/>
            <a:r>
              <a:t>Slide Title</a:t>
            </a:r>
          </a:p>
        </p:txBody>
      </p:sp>
      <p:sp>
        <p:nvSpPr>
          <p:cNvPr id="63"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4" name="Slide Number"/>
          <p:cNvSpPr txBox="1"/>
          <p:nvPr>
            <p:ph type="sldNum" sz="quarter" idx="2"/>
          </p:nvPr>
        </p:nvSpPr>
        <p:spPr>
          <a:xfrm>
            <a:off x="23558500" y="12483845"/>
            <a:ext cx="361188" cy="404115"/>
          </a:xfrm>
          <a:prstGeom prst="rect">
            <a:avLst/>
          </a:prstGeom>
        </p:spPr>
        <p:txBody>
          <a:bodyPr/>
          <a:lstStyle>
            <a:lvl1pPr>
              <a:defRPr sz="1800">
                <a:solidFill>
                  <a:schemeClr val="accent1"/>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Slide Subtitle</a:t>
            </a:r>
          </a:p>
        </p:txBody>
      </p:sp>
      <p:sp>
        <p:nvSpPr>
          <p:cNvPr id="72" name="Slide Title"/>
          <p:cNvSpPr txBox="1"/>
          <p:nvPr>
            <p:ph type="title" hasCustomPrompt="1"/>
          </p:nvPr>
        </p:nvSpPr>
        <p:spPr>
          <a:prstGeom prst="rect">
            <a:avLst/>
          </a:prstGeom>
        </p:spPr>
        <p:txBody>
          <a:bodyPr/>
          <a:lstStyle/>
          <a:p>
            <a:pPr/>
            <a:r>
              <a:t>Slide Title</a:t>
            </a:r>
          </a:p>
        </p:txBody>
      </p:sp>
      <p:sp>
        <p:nvSpPr>
          <p:cNvPr id="73"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pPr/>
            <a:r>
              <a:t>Slide Subtitle</a:t>
            </a:r>
          </a:p>
        </p:txBody>
      </p:sp>
      <p:sp>
        <p:nvSpPr>
          <p:cNvPr id="82" name="Slide Title"/>
          <p:cNvSpPr txBox="1"/>
          <p:nvPr>
            <p:ph type="title" hasCustomPrompt="1"/>
          </p:nvPr>
        </p:nvSpPr>
        <p:spPr>
          <a:xfrm>
            <a:off x="1206500" y="635000"/>
            <a:ext cx="9779000" cy="1689100"/>
          </a:xfrm>
          <a:prstGeom prst="rect">
            <a:avLst/>
          </a:prstGeom>
        </p:spPr>
        <p:txBody>
          <a:bodyPr/>
          <a:lstStyle/>
          <a:p>
            <a:pPr/>
            <a:r>
              <a:t>Slide Title</a:t>
            </a:r>
          </a:p>
        </p:txBody>
      </p:sp>
      <p:sp>
        <p:nvSpPr>
          <p:cNvPr id="83"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500" y="3906899"/>
            <a:ext cx="21971004" cy="4648201"/>
          </a:xfrm>
          <a:prstGeom prst="rect">
            <a:avLst/>
          </a:prstGeom>
        </p:spPr>
        <p:txBody>
          <a:bodyPr anchor="ctr"/>
          <a:lstStyle>
            <a:lvl1pPr>
              <a:defRPr spc="-119" sz="12000"/>
            </a:lvl1pPr>
          </a:lstStyle>
          <a:p>
            <a:pPr/>
            <a:r>
              <a:t>Section Title</a:t>
            </a: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4B6079"/>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635000"/>
            <a:ext cx="21971000" cy="168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60642"/>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23558500" y="12458699"/>
            <a:ext cx="388620" cy="429261"/>
          </a:xfrm>
          <a:prstGeom prst="rect">
            <a:avLst/>
          </a:prstGeom>
          <a:ln w="12700">
            <a:miter lim="400000"/>
          </a:ln>
        </p:spPr>
        <p:txBody>
          <a:bodyPr wrap="none" lIns="50800" tIns="50800" rIns="50800" bIns="50800" anchor="b">
            <a:spAutoFit/>
          </a:bodyPr>
          <a:lstStyle>
            <a:lvl1pPr defTabSz="584200">
              <a:spcBef>
                <a:spcPts val="0"/>
              </a:spcBef>
              <a:defRPr sz="2000">
                <a:latin typeface="Graphik"/>
                <a:ea typeface="Graphik"/>
                <a:cs typeface="Graphik"/>
                <a:sym typeface="Graphik"/>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1pPr>
      <a:lvl2pPr marL="0" marR="0" indent="4572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2pPr>
      <a:lvl3pPr marL="0" marR="0" indent="9144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3pPr>
      <a:lvl4pPr marL="0" marR="0" indent="13716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4pPr>
      <a:lvl5pPr marL="0" marR="0" indent="18288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5pPr>
      <a:lvl6pPr marL="0" marR="0" indent="22860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6pPr>
      <a:lvl7pPr marL="0" marR="0" indent="27432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7pPr>
      <a:lvl8pPr marL="0" marR="0" indent="32004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8pPr>
      <a:lvl9pPr marL="0" marR="0" indent="3657600" algn="l" defTabSz="2438338" rtl="0" latinLnBrk="0">
        <a:lnSpc>
          <a:spcPct val="90000"/>
        </a:lnSpc>
        <a:spcBef>
          <a:spcPts val="0"/>
        </a:spcBef>
        <a:spcAft>
          <a:spcPts val="0"/>
        </a:spcAft>
        <a:buClrTx/>
        <a:buSzTx/>
        <a:buFontTx/>
        <a:buNone/>
        <a:tabLst/>
        <a:defRPr b="0" baseline="0" cap="none" i="0" spc="-100" strike="noStrike" sz="10000" u="none">
          <a:solidFill>
            <a:srgbClr val="FFFFFF"/>
          </a:solidFill>
          <a:uFillTx/>
          <a:latin typeface="+mn-lt"/>
          <a:ea typeface="+mn-ea"/>
          <a:cs typeface="+mn-cs"/>
          <a:sym typeface="Produkt Extralight"/>
        </a:defRPr>
      </a:lvl9pPr>
    </p:titleStyle>
    <p:bodyStyle>
      <a:lvl1pPr marL="4572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1pPr>
      <a:lvl2pPr marL="9144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2pPr>
      <a:lvl3pPr marL="13716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3pPr>
      <a:lvl4pPr marL="18288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4pPr>
      <a:lvl5pPr marL="22860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5pPr>
      <a:lvl6pPr marL="27432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6pPr>
      <a:lvl7pPr marL="32004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7pPr>
      <a:lvl8pPr marL="36576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8pPr>
      <a:lvl9pPr marL="4114800" marR="0" indent="-457200" algn="l" defTabSz="2438338" rtl="0" latinLnBrk="0">
        <a:lnSpc>
          <a:spcPct val="100000"/>
        </a:lnSpc>
        <a:spcBef>
          <a:spcPts val="4700"/>
        </a:spcBef>
        <a:spcAft>
          <a:spcPts val="0"/>
        </a:spcAft>
        <a:buClrTx/>
        <a:buSzPct val="100000"/>
        <a:buFontTx/>
        <a:buChar char="•"/>
        <a:tabLst/>
        <a:defRPr b="0" baseline="0" cap="none" i="0" spc="0" strike="noStrike" sz="4000" u="none">
          <a:solidFill>
            <a:srgbClr val="FFFFFF"/>
          </a:solidFill>
          <a:uFillTx/>
          <a:latin typeface="Graphik Light"/>
          <a:ea typeface="Graphik Light"/>
          <a:cs typeface="Graphik Light"/>
          <a:sym typeface="Graphik Light"/>
        </a:defRPr>
      </a:lvl9pPr>
    </p:bodyStyle>
    <p:otherStyle>
      <a:lvl1pPr marL="0" marR="0" indent="0" algn="l"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1pPr>
      <a:lvl2pPr marL="0" marR="0" indent="457200" algn="l"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2pPr>
      <a:lvl3pPr marL="0" marR="0" indent="914400" algn="l"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3pPr>
      <a:lvl4pPr marL="0" marR="0" indent="1371600" algn="l"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4pPr>
      <a:lvl5pPr marL="0" marR="0" indent="1828800" algn="l"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5pPr>
      <a:lvl6pPr marL="0" marR="0" indent="2286000" algn="l"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6pPr>
      <a:lvl7pPr marL="0" marR="0" indent="2743200" algn="l"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7pPr>
      <a:lvl8pPr marL="0" marR="0" indent="3200400" algn="l"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8pPr>
      <a:lvl9pPr marL="0" marR="0" indent="3657600" algn="l"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2.gif"/><Relationship Id="rId4" Type="http://schemas.openxmlformats.org/officeDocument/2006/relationships/image" Target="../media/image11.jpeg"/><Relationship Id="rId5" Type="http://schemas.openxmlformats.org/officeDocument/2006/relationships/image" Target="../media/image12.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jpeg"/><Relationship Id="rId4" Type="http://schemas.openxmlformats.org/officeDocument/2006/relationships/image" Target="../media/image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gif"/></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jpeg"/><Relationship Id="rId4" Type="http://schemas.openxmlformats.org/officeDocument/2006/relationships/image" Target="../media/image5.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C. McDermott  May 2026"/>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 McDermott  May 2026</a:t>
            </a:r>
          </a:p>
        </p:txBody>
      </p:sp>
      <p:sp>
        <p:nvSpPr>
          <p:cNvPr id="172" name="Tracing Missing Persons Past and Present:…"/>
          <p:cNvSpPr txBox="1"/>
          <p:nvPr>
            <p:ph type="subTitle" sz="quarter" idx="1"/>
          </p:nvPr>
        </p:nvSpPr>
        <p:spPr>
          <a:xfrm>
            <a:off x="1206500" y="8260331"/>
            <a:ext cx="21971000" cy="2006601"/>
          </a:xfrm>
          <a:prstGeom prst="rect">
            <a:avLst/>
          </a:prstGeom>
        </p:spPr>
        <p:txBody>
          <a:bodyPr/>
          <a:lstStyle/>
          <a:p>
            <a:pPr defTabSz="379475">
              <a:defRPr sz="4233">
                <a:latin typeface="Helvetica Neue"/>
                <a:ea typeface="Helvetica Neue"/>
                <a:cs typeface="Helvetica Neue"/>
                <a:sym typeface="Helvetica Neue"/>
              </a:defRPr>
            </a:pPr>
            <a:r>
              <a:t>Tracing Missing Persons Past and Present: </a:t>
            </a:r>
          </a:p>
          <a:p>
            <a:pPr defTabSz="379475">
              <a:defRPr sz="4233">
                <a:latin typeface="Helvetica Neue"/>
                <a:ea typeface="Helvetica Neue"/>
                <a:cs typeface="Helvetica Neue"/>
                <a:sym typeface="Helvetica Neue"/>
              </a:defRPr>
            </a:pPr>
          </a:p>
          <a:p>
            <a:pPr defTabSz="379475">
              <a:defRPr sz="4233">
                <a:solidFill>
                  <a:srgbClr val="EB52F7"/>
                </a:solidFill>
                <a:latin typeface="Helvetica Neue"/>
                <a:ea typeface="Helvetica Neue"/>
                <a:cs typeface="Helvetica Neue"/>
                <a:sym typeface="Helvetica Neue"/>
              </a:defRPr>
            </a:pPr>
            <a:r>
              <a:t>lessons from managing data of missing persons in humanitarian forensics</a:t>
            </a:r>
          </a:p>
        </p:txBody>
      </p:sp>
      <p:sp>
        <p:nvSpPr>
          <p:cNvPr id="173" name="Identity Variables"/>
          <p:cNvSpPr txBox="1"/>
          <p:nvPr>
            <p:ph type="ctrTitle"/>
          </p:nvPr>
        </p:nvSpPr>
        <p:spPr>
          <a:xfrm>
            <a:off x="1540756" y="215073"/>
            <a:ext cx="21971001" cy="4648201"/>
          </a:xfrm>
          <a:prstGeom prst="rect">
            <a:avLst/>
          </a:prstGeom>
        </p:spPr>
        <p:txBody>
          <a:bodyPr/>
          <a:lstStyle/>
          <a:p>
            <a:pPr/>
            <a:r>
              <a:t>Identity Variables</a:t>
            </a:r>
          </a:p>
        </p:txBody>
      </p:sp>
      <p:pic>
        <p:nvPicPr>
          <p:cNvPr id="174" name="Image.jpeg" descr="Image.jpeg"/>
          <p:cNvPicPr>
            <a:picLocks noChangeAspect="1"/>
          </p:cNvPicPr>
          <p:nvPr/>
        </p:nvPicPr>
        <p:blipFill>
          <a:blip r:embed="rId3">
            <a:extLst/>
          </a:blip>
          <a:stretch>
            <a:fillRect/>
          </a:stretch>
        </p:blipFill>
        <p:spPr>
          <a:xfrm>
            <a:off x="16111213" y="231080"/>
            <a:ext cx="6064038" cy="8725247"/>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Missing Data…"/>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lgn="ctr" defTabSz="445770">
              <a:lnSpc>
                <a:spcPct val="90000"/>
              </a:lnSpc>
              <a:defRPr i="1" spc="-29" sz="2970">
                <a:solidFill>
                  <a:srgbClr val="FFA009"/>
                </a:solidFill>
                <a:latin typeface="Produkt Regular"/>
                <a:ea typeface="Produkt Regular"/>
                <a:cs typeface="Produkt Regular"/>
                <a:sym typeface="Produkt Regular"/>
              </a:defRPr>
            </a:pPr>
            <a:r>
              <a:t>Missing Data</a:t>
            </a:r>
          </a:p>
          <a:p>
            <a:pPr algn="ctr" defTabSz="445770">
              <a:lnSpc>
                <a:spcPct val="90000"/>
              </a:lnSpc>
              <a:defRPr i="1" spc="-29" sz="2970">
                <a:solidFill>
                  <a:srgbClr val="FFA009"/>
                </a:solidFill>
                <a:latin typeface="Produkt Regular"/>
                <a:ea typeface="Produkt Regular"/>
                <a:cs typeface="Produkt Regular"/>
                <a:sym typeface="Produkt Regular"/>
              </a:defRPr>
            </a:pPr>
            <a:r>
              <a:t>Managing Traces</a:t>
            </a:r>
          </a:p>
        </p:txBody>
      </p:sp>
      <p:sp>
        <p:nvSpPr>
          <p:cNvPr id="233" name="Identity Variables"/>
          <p:cNvSpPr txBox="1"/>
          <p:nvPr>
            <p:ph type="title"/>
          </p:nvPr>
        </p:nvSpPr>
        <p:spPr>
          <a:prstGeom prst="rect">
            <a:avLst/>
          </a:prstGeom>
        </p:spPr>
        <p:txBody>
          <a:bodyPr/>
          <a:lstStyle>
            <a:lvl1pPr defTabSz="2316421">
              <a:defRPr spc="-95" sz="9500"/>
            </a:lvl1pPr>
          </a:lstStyle>
          <a:p>
            <a:pPr/>
            <a:r>
              <a:t>Identity Variables</a:t>
            </a:r>
          </a:p>
        </p:txBody>
      </p:sp>
      <p:sp>
        <p:nvSpPr>
          <p:cNvPr id="234" name="Missing Persons Cases begin with ?????…"/>
          <p:cNvSpPr txBox="1"/>
          <p:nvPr>
            <p:ph type="body" sz="half" idx="1"/>
          </p:nvPr>
        </p:nvSpPr>
        <p:spPr>
          <a:prstGeom prst="rect">
            <a:avLst/>
          </a:prstGeom>
        </p:spPr>
        <p:txBody>
          <a:bodyPr/>
          <a:lstStyle/>
          <a:p>
            <a:pPr marL="406908" indent="-406908" defTabSz="2170121">
              <a:spcBef>
                <a:spcPts val="4100"/>
              </a:spcBef>
              <a:defRPr sz="3559"/>
            </a:pPr>
            <a:r>
              <a:t>Missing Persons Cases begin with ?????</a:t>
            </a:r>
          </a:p>
          <a:p>
            <a:pPr lvl="1" marL="813816" indent="-406908" defTabSz="2170121">
              <a:spcBef>
                <a:spcPts val="4100"/>
              </a:spcBef>
              <a:defRPr sz="3559"/>
            </a:pPr>
            <a:r>
              <a:t>Cases of Missing Persons always include lots of missing data</a:t>
            </a:r>
          </a:p>
          <a:p>
            <a:pPr lvl="1" marL="813816" indent="-406908" defTabSz="2170121">
              <a:spcBef>
                <a:spcPts val="4100"/>
              </a:spcBef>
              <a:defRPr sz="3559"/>
            </a:pPr>
            <a:r>
              <a:t>Recovered evidence is always a small set of the universe of clues</a:t>
            </a:r>
          </a:p>
          <a:p>
            <a:pPr marL="406908" indent="-406908" defTabSz="2170121">
              <a:spcBef>
                <a:spcPts val="4100"/>
              </a:spcBef>
              <a:defRPr sz="3559"/>
            </a:pPr>
            <a:r>
              <a:t>Acts of tracing involve multidisciplinary and expert investigation</a:t>
            </a:r>
          </a:p>
          <a:p>
            <a:pPr marL="406908" indent="-406908" defTabSz="2170121">
              <a:spcBef>
                <a:spcPts val="4100"/>
              </a:spcBef>
              <a:defRPr sz="3559"/>
            </a:pPr>
            <a:r>
              <a:t>Answers and inquiry must aim at demonstrated care for the missing person and those most missing them</a:t>
            </a:r>
          </a:p>
        </p:txBody>
      </p:sp>
      <p:pic>
        <p:nvPicPr>
          <p:cNvPr id="235" name="Screenshot 2026-03-20 at 5.57.06 PM.png" descr="Screenshot 2026-03-20 at 5.57.06 PM.png"/>
          <p:cNvPicPr>
            <a:picLocks noChangeAspect="1"/>
          </p:cNvPicPr>
          <p:nvPr/>
        </p:nvPicPr>
        <p:blipFill>
          <a:blip r:embed="rId2">
            <a:extLst/>
          </a:blip>
          <a:stretch>
            <a:fillRect/>
          </a:stretch>
        </p:blipFill>
        <p:spPr>
          <a:xfrm>
            <a:off x="13678010" y="1548545"/>
            <a:ext cx="9205866" cy="10331965"/>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V-homes.gif" descr="V-homes.gif"/>
          <p:cNvPicPr>
            <a:picLocks noChangeAspect="1"/>
          </p:cNvPicPr>
          <p:nvPr>
            <p:ph type="pic" idx="21"/>
          </p:nvPr>
        </p:nvPicPr>
        <p:blipFill>
          <a:blip r:embed="rId3">
            <a:extLst/>
          </a:blip>
          <a:srcRect l="21055" t="0" r="11755" b="0"/>
          <a:stretch>
            <a:fillRect/>
          </a:stretch>
        </p:blipFill>
        <p:spPr>
          <a:xfrm>
            <a:off x="8547099" y="4925058"/>
            <a:ext cx="7289801" cy="4955175"/>
          </a:xfrm>
          <a:prstGeom prst="rect">
            <a:avLst/>
          </a:prstGeom>
        </p:spPr>
      </p:pic>
      <p:pic>
        <p:nvPicPr>
          <p:cNvPr id="238" name="10606356_709213105840156_1198983881099114324_n.jpg" descr="10606356_709213105840156_1198983881099114324_n.jpg"/>
          <p:cNvPicPr>
            <a:picLocks noChangeAspect="1"/>
          </p:cNvPicPr>
          <p:nvPr>
            <p:ph type="pic" idx="22"/>
          </p:nvPr>
        </p:nvPicPr>
        <p:blipFill>
          <a:blip r:embed="rId4">
            <a:extLst/>
          </a:blip>
          <a:srcRect l="0" t="1901" r="0" b="1901"/>
          <a:stretch>
            <a:fillRect/>
          </a:stretch>
        </p:blipFill>
        <p:spPr>
          <a:xfrm>
            <a:off x="15811500" y="3632200"/>
            <a:ext cx="7289800" cy="6451600"/>
          </a:xfrm>
          <a:prstGeom prst="rect">
            <a:avLst/>
          </a:prstGeom>
        </p:spPr>
      </p:pic>
      <p:pic>
        <p:nvPicPr>
          <p:cNvPr id="239" name="1993-132-C photo 7.jpeg" descr="1993-132-C photo 7.jpeg"/>
          <p:cNvPicPr>
            <a:picLocks noChangeAspect="1"/>
          </p:cNvPicPr>
          <p:nvPr>
            <p:ph type="pic" idx="23"/>
          </p:nvPr>
        </p:nvPicPr>
        <p:blipFill>
          <a:blip r:embed="rId5">
            <a:extLst/>
          </a:blip>
          <a:srcRect l="0" t="5165" r="0" b="8964"/>
          <a:stretch>
            <a:fillRect/>
          </a:stretch>
        </p:blipFill>
        <p:spPr>
          <a:xfrm>
            <a:off x="1257300" y="3632199"/>
            <a:ext cx="7289800" cy="6451601"/>
          </a:xfrm>
          <a:prstGeom prst="rect">
            <a:avLst/>
          </a:prstGeom>
        </p:spPr>
      </p:pic>
      <p:sp>
        <p:nvSpPr>
          <p:cNvPr id="240" name="Who knows us?…"/>
          <p:cNvSpPr txBox="1"/>
          <p:nvPr>
            <p:ph type="title" idx="4294967295"/>
          </p:nvPr>
        </p:nvSpPr>
        <p:spPr>
          <a:xfrm>
            <a:off x="1206500" y="635000"/>
            <a:ext cx="21971000" cy="2413000"/>
          </a:xfrm>
          <a:prstGeom prst="rect">
            <a:avLst/>
          </a:prstGeom>
        </p:spPr>
        <p:txBody>
          <a:bodyPr/>
          <a:lstStyle/>
          <a:p>
            <a:pPr algn="ctr" defTabSz="1584920">
              <a:defRPr i="1" spc="-72" sz="7279">
                <a:latin typeface="Produkt Regular"/>
                <a:ea typeface="Produkt Regular"/>
                <a:cs typeface="Produkt Regular"/>
                <a:sym typeface="Produkt Regular"/>
              </a:defRPr>
            </a:pPr>
            <a:r>
              <a:t>Who knows us?</a:t>
            </a:r>
          </a:p>
          <a:p>
            <a:pPr algn="ctr" defTabSz="1584920">
              <a:defRPr i="1" spc="-72" sz="7279">
                <a:latin typeface="Produkt Regular"/>
                <a:ea typeface="Produkt Regular"/>
                <a:cs typeface="Produkt Regular"/>
                <a:sym typeface="Produkt Regular"/>
              </a:defRPr>
            </a:pPr>
            <a:r>
              <a:t>To whom do we belong?</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IMG_3796 2.jpeg" descr="IMG_3796 2.jpeg"/>
          <p:cNvPicPr>
            <a:picLocks noChangeAspect="1"/>
          </p:cNvPicPr>
          <p:nvPr>
            <p:ph type="pic" idx="21"/>
          </p:nvPr>
        </p:nvPicPr>
        <p:blipFill>
          <a:blip r:embed="rId3">
            <a:alphaModFix amt="36604"/>
            <a:extLst/>
          </a:blip>
          <a:srcRect l="0" t="13558" r="0" b="13558"/>
          <a:stretch>
            <a:fillRect/>
          </a:stretch>
        </p:blipFill>
        <p:spPr>
          <a:xfrm>
            <a:off x="127000" y="127000"/>
            <a:ext cx="24384001" cy="13716000"/>
          </a:xfrm>
          <a:prstGeom prst="rect">
            <a:avLst/>
          </a:prstGeom>
        </p:spPr>
      </p:pic>
      <p:sp>
        <p:nvSpPr>
          <p:cNvPr id="245" name="C. McDermott   May 2026.                                 AIAS - The Polictics of Traceability Workshop"/>
          <p:cNvSpPr txBox="1"/>
          <p:nvPr>
            <p:ph type="body" idx="22"/>
          </p:nvPr>
        </p:nvSpPr>
        <p:spPr>
          <a:prstGeom prst="rect">
            <a:avLst/>
          </a:prstGeom>
          <a:extLst>
            <a:ext uri="{C572A759-6A51-4108-AA02-DFA0A04FC94B}">
              <ma14:wrappingTextBoxFlag xmlns:ma14="http://schemas.microsoft.com/office/mac/drawingml/2011/main" val="1"/>
            </a:ext>
          </a:extLst>
        </p:spPr>
        <p:txBody>
          <a:bodyPr/>
          <a:lstStyle/>
          <a:p>
            <a:pPr lvl="2" marL="0" indent="914400" defTabSz="825500">
              <a:spcBef>
                <a:spcPts val="0"/>
              </a:spcBef>
              <a:buSzTx/>
              <a:buNone/>
              <a:defRPr sz="3300">
                <a:latin typeface="Produkt Light"/>
                <a:ea typeface="Produkt Light"/>
                <a:cs typeface="Produkt Light"/>
                <a:sym typeface="Produkt Light"/>
              </a:defRPr>
            </a:pPr>
            <a:r>
              <a:t>C. McDermott   May 2026.                                 AIAS - The Polictics of Traceability Workshop</a:t>
            </a:r>
          </a:p>
        </p:txBody>
      </p:sp>
      <p:sp>
        <p:nvSpPr>
          <p:cNvPr id="246" name="Right to Disappear…"/>
          <p:cNvSpPr txBox="1"/>
          <p:nvPr>
            <p:ph type="body" sz="quarter" idx="1"/>
          </p:nvPr>
        </p:nvSpPr>
        <p:spPr>
          <a:xfrm>
            <a:off x="1206500" y="5854700"/>
            <a:ext cx="21971000" cy="2006600"/>
          </a:xfrm>
          <a:prstGeom prst="rect">
            <a:avLst/>
          </a:prstGeom>
        </p:spPr>
        <p:txBody>
          <a:bodyPr/>
          <a:lstStyle/>
          <a:p>
            <a:pPr>
              <a:defRPr i="1">
                <a:latin typeface="Produkt Medium"/>
                <a:ea typeface="Produkt Medium"/>
                <a:cs typeface="Produkt Medium"/>
                <a:sym typeface="Produkt Medium"/>
              </a:defRPr>
            </a:pPr>
            <a:r>
              <a:t>Right to Disappear</a:t>
            </a:r>
          </a:p>
          <a:p>
            <a:pPr>
              <a:defRPr i="1">
                <a:latin typeface="Produkt Medium"/>
                <a:ea typeface="Produkt Medium"/>
                <a:cs typeface="Produkt Medium"/>
                <a:sym typeface="Produkt Medium"/>
              </a:defRPr>
            </a:pPr>
            <a:r>
              <a:t>Right to be Forgotten</a:t>
            </a:r>
          </a:p>
        </p:txBody>
      </p:sp>
      <p:sp>
        <p:nvSpPr>
          <p:cNvPr id="247" name="Traces"/>
          <p:cNvSpPr txBox="1"/>
          <p:nvPr>
            <p:ph type="title"/>
          </p:nvPr>
        </p:nvSpPr>
        <p:spPr>
          <a:xfrm>
            <a:off x="1641033" y="-830895"/>
            <a:ext cx="21971001" cy="4648201"/>
          </a:xfrm>
          <a:prstGeom prst="rect">
            <a:avLst/>
          </a:prstGeom>
        </p:spPr>
        <p:txBody>
          <a:bodyPr/>
          <a:lstStyle/>
          <a:p>
            <a:pPr/>
            <a:r>
              <a:t>Traces</a:t>
            </a:r>
          </a:p>
        </p:txBody>
      </p:sp>
      <p:sp>
        <p:nvSpPr>
          <p:cNvPr id="248" name="Duty of Sepulcher…"/>
          <p:cNvSpPr txBox="1"/>
          <p:nvPr/>
        </p:nvSpPr>
        <p:spPr>
          <a:xfrm>
            <a:off x="865541" y="9061450"/>
            <a:ext cx="21971001" cy="2006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defTabSz="825500">
              <a:spcBef>
                <a:spcPts val="0"/>
              </a:spcBef>
              <a:defRPr i="1" sz="5500">
                <a:latin typeface="Produkt Medium"/>
                <a:ea typeface="Produkt Medium"/>
                <a:cs typeface="Produkt Medium"/>
                <a:sym typeface="Produkt Medium"/>
              </a:defRPr>
            </a:pPr>
            <a:r>
              <a:t>Duty of Sepulcher</a:t>
            </a:r>
          </a:p>
          <a:p>
            <a:pPr algn="r" defTabSz="825500">
              <a:spcBef>
                <a:spcPts val="0"/>
              </a:spcBef>
              <a:defRPr i="1" sz="5500">
                <a:latin typeface="Produkt Medium"/>
                <a:ea typeface="Produkt Medium"/>
                <a:cs typeface="Produkt Medium"/>
                <a:sym typeface="Produkt Medium"/>
              </a:defRPr>
            </a:pPr>
            <a:r>
              <a:t>Duty of Remembrance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Identity tracing regimes took a state supported technoscientific  turn in the late 19th C"/>
          <p:cNvSpPr txBox="1"/>
          <p:nvPr>
            <p:ph type="body" idx="21"/>
          </p:nvPr>
        </p:nvSpPr>
        <p:spPr>
          <a:xfrm>
            <a:off x="1206500" y="2115528"/>
            <a:ext cx="9779000" cy="1003301"/>
          </a:xfrm>
          <a:prstGeom prst="rect">
            <a:avLst/>
          </a:prstGeom>
          <a:extLst>
            <a:ext uri="{C572A759-6A51-4108-AA02-DFA0A04FC94B}">
              <ma14:wrappingTextBoxFlag xmlns:ma14="http://schemas.microsoft.com/office/mac/drawingml/2011/main" val="1"/>
            </a:ext>
          </a:extLst>
        </p:spPr>
        <p:txBody>
          <a:bodyPr/>
          <a:lstStyle>
            <a:lvl1pPr defTabSz="412750">
              <a:defRPr sz="2750"/>
            </a:lvl1pPr>
          </a:lstStyle>
          <a:p>
            <a:pPr/>
            <a:r>
              <a:t>Identity tracing regimes took a state supported technoscientific  turn in the late 19th C</a:t>
            </a:r>
          </a:p>
        </p:txBody>
      </p:sp>
      <p:pic>
        <p:nvPicPr>
          <p:cNvPr id="179" name="Screenshot 2026-03-20 at 9.49.37 AM.png" descr="Screenshot 2026-03-20 at 9.49.37 AM.png"/>
          <p:cNvPicPr>
            <a:picLocks noChangeAspect="1"/>
          </p:cNvPicPr>
          <p:nvPr>
            <p:ph type="pic" idx="22"/>
          </p:nvPr>
        </p:nvPicPr>
        <p:blipFill>
          <a:blip r:embed="rId3">
            <a:extLst/>
          </a:blip>
          <a:srcRect l="9364" t="0" r="0" b="0"/>
          <a:stretch>
            <a:fillRect/>
          </a:stretch>
        </p:blipFill>
        <p:spPr>
          <a:xfrm>
            <a:off x="12379076" y="0"/>
            <a:ext cx="12001381" cy="13716001"/>
          </a:xfrm>
          <a:prstGeom prst="rect">
            <a:avLst/>
          </a:prstGeom>
        </p:spPr>
      </p:pic>
      <p:sp>
        <p:nvSpPr>
          <p:cNvPr id="180" name="Individuals, Societies &amp; States"/>
          <p:cNvSpPr txBox="1"/>
          <p:nvPr>
            <p:ph type="title"/>
          </p:nvPr>
        </p:nvSpPr>
        <p:spPr>
          <a:xfrm>
            <a:off x="1086732" y="631787"/>
            <a:ext cx="10018536" cy="1304139"/>
          </a:xfrm>
          <a:prstGeom prst="rect">
            <a:avLst/>
          </a:prstGeom>
        </p:spPr>
        <p:txBody>
          <a:bodyPr/>
          <a:lstStyle>
            <a:lvl1pPr defTabSz="1414236">
              <a:defRPr spc="-58" sz="5800"/>
            </a:lvl1pPr>
          </a:lstStyle>
          <a:p>
            <a:pPr/>
            <a:r>
              <a:t>Individuals, Societies &amp; States</a:t>
            </a:r>
          </a:p>
        </p:txBody>
      </p:sp>
      <p:sp>
        <p:nvSpPr>
          <p:cNvPr id="181" name="Bertillonage - 1880s…"/>
          <p:cNvSpPr txBox="1"/>
          <p:nvPr>
            <p:ph type="body" sz="half" idx="1"/>
          </p:nvPr>
        </p:nvSpPr>
        <p:spPr>
          <a:prstGeom prst="rect">
            <a:avLst/>
          </a:prstGeom>
        </p:spPr>
        <p:txBody>
          <a:bodyPr/>
          <a:lstStyle/>
          <a:p>
            <a:pPr marL="324611" indent="-324611" defTabSz="1731220">
              <a:spcBef>
                <a:spcPts val="3300"/>
              </a:spcBef>
              <a:defRPr b="1" sz="2840">
                <a:latin typeface="Graphik"/>
                <a:ea typeface="Graphik"/>
                <a:cs typeface="Graphik"/>
                <a:sym typeface="Graphik"/>
              </a:defRPr>
            </a:pPr>
            <a:r>
              <a:t>Bertillonage - 1880s</a:t>
            </a:r>
          </a:p>
          <a:p>
            <a:pPr lvl="1" marL="649223" indent="-324611" defTabSz="1731220">
              <a:spcBef>
                <a:spcPts val="3300"/>
              </a:spcBef>
              <a:defRPr sz="2840"/>
            </a:pPr>
            <a:r>
              <a:t>Anthropometry</a:t>
            </a:r>
          </a:p>
          <a:p>
            <a:pPr lvl="1" marL="649223" indent="-324611" defTabSz="1731220">
              <a:spcBef>
                <a:spcPts val="3300"/>
              </a:spcBef>
              <a:defRPr sz="2840"/>
            </a:pPr>
            <a:r>
              <a:t>Mugshots</a:t>
            </a:r>
          </a:p>
          <a:p>
            <a:pPr marL="324611" indent="-324611" defTabSz="1731220">
              <a:spcBef>
                <a:spcPts val="3300"/>
              </a:spcBef>
              <a:defRPr b="1" sz="2840">
                <a:latin typeface="Graphik"/>
                <a:ea typeface="Graphik"/>
                <a:cs typeface="Graphik"/>
                <a:sym typeface="Graphik"/>
              </a:defRPr>
            </a:pPr>
            <a:r>
              <a:t>Fingerprinting ~1900</a:t>
            </a:r>
          </a:p>
          <a:p>
            <a:pPr lvl="1" marL="649223" indent="-324611" defTabSz="1731220">
              <a:spcBef>
                <a:spcPts val="3300"/>
              </a:spcBef>
              <a:defRPr sz="2840"/>
            </a:pPr>
            <a:r>
              <a:t>Galton</a:t>
            </a:r>
          </a:p>
          <a:p>
            <a:pPr lvl="1" marL="649223" indent="-324611" defTabSz="1731220">
              <a:spcBef>
                <a:spcPts val="3300"/>
              </a:spcBef>
              <a:defRPr sz="2840"/>
            </a:pPr>
            <a:r>
              <a:t>Calcutta Anthropometric Bureau</a:t>
            </a:r>
          </a:p>
          <a:p>
            <a:pPr marL="324611" indent="-324611" defTabSz="1731220">
              <a:spcBef>
                <a:spcPts val="3300"/>
              </a:spcBef>
              <a:defRPr b="1" sz="2840">
                <a:latin typeface="Graphik"/>
                <a:ea typeface="Graphik"/>
                <a:cs typeface="Graphik"/>
                <a:sym typeface="Graphik"/>
              </a:defRPr>
            </a:pPr>
            <a:r>
              <a:t>Military and Police</a:t>
            </a:r>
          </a:p>
          <a:p>
            <a:pPr lvl="1" marL="649223" indent="-324611" defTabSz="1731220">
              <a:spcBef>
                <a:spcPts val="3300"/>
              </a:spcBef>
              <a:defRPr sz="2840"/>
            </a:pPr>
            <a:r>
              <a:t>Scars, Wounds, abnormalities and standards</a:t>
            </a:r>
          </a:p>
          <a:p>
            <a:pPr lvl="1" marL="649223" indent="-324611" defTabSz="1731220">
              <a:spcBef>
                <a:spcPts val="3300"/>
              </a:spcBef>
              <a:defRPr sz="2840"/>
            </a:pPr>
            <a:r>
              <a:t>Serial numbers, uniforms/clothing ,insignia, personal effects, clothing laundry marks</a:t>
            </a:r>
          </a:p>
        </p:txBody>
      </p:sp>
      <p:sp>
        <p:nvSpPr>
          <p:cNvPr id="182" name="Slide Number"/>
          <p:cNvSpPr txBox="1"/>
          <p:nvPr>
            <p:ph type="sldNum" sz="quarter" idx="4294967295"/>
          </p:nvPr>
        </p:nvSpPr>
        <p:spPr>
          <a:xfrm>
            <a:off x="23558499" y="12483845"/>
            <a:ext cx="240946" cy="404115"/>
          </a:xfrm>
          <a:prstGeom prst="rect">
            <a:avLst/>
          </a:prstGeom>
          <a:extLst>
            <a:ext uri="{C572A759-6A51-4108-AA02-DFA0A04FC94B}">
              <ma14:wrappingTextBoxFlag xmlns:ma14="http://schemas.microsoft.com/office/mac/drawingml/2011/main" val="1"/>
            </a:ext>
          </a:extLst>
        </p:spPr>
        <p:txBody>
          <a:bodyPr/>
          <a:lstStyle>
            <a:lvl1pPr>
              <a:defRPr sz="1800">
                <a:solidFill>
                  <a:schemeClr val="accent1"/>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Names, Numbers, and Traces"/>
          <p:cNvSpPr txBox="1"/>
          <p:nvPr>
            <p:ph type="body" idx="21"/>
          </p:nvPr>
        </p:nvSpPr>
        <p:spPr>
          <a:xfrm>
            <a:off x="13796064" y="2390360"/>
            <a:ext cx="9779001" cy="1003301"/>
          </a:xfrm>
          <a:prstGeom prst="rect">
            <a:avLst/>
          </a:prstGeom>
          <a:extLst>
            <a:ext uri="{C572A759-6A51-4108-AA02-DFA0A04FC94B}">
              <ma14:wrappingTextBoxFlag xmlns:ma14="http://schemas.microsoft.com/office/mac/drawingml/2011/main" val="1"/>
            </a:ext>
          </a:extLst>
        </p:spPr>
        <p:txBody>
          <a:bodyPr/>
          <a:lstStyle/>
          <a:p>
            <a:pPr/>
            <a:r>
              <a:t>Names, Numbers, and Traces</a:t>
            </a:r>
          </a:p>
        </p:txBody>
      </p:sp>
      <p:pic>
        <p:nvPicPr>
          <p:cNvPr id="187" name="V-P-HIST-03574-19.JPG" descr="V-P-HIST-03574-19.JPG"/>
          <p:cNvPicPr>
            <a:picLocks noChangeAspect="1"/>
          </p:cNvPicPr>
          <p:nvPr>
            <p:ph type="pic" idx="22"/>
          </p:nvPr>
        </p:nvPicPr>
        <p:blipFill>
          <a:blip r:embed="rId3">
            <a:extLst/>
          </a:blip>
          <a:srcRect l="19125" t="0" r="19125" b="0"/>
          <a:stretch>
            <a:fillRect/>
          </a:stretch>
        </p:blipFill>
        <p:spPr>
          <a:xfrm>
            <a:off x="-74544" y="-34876"/>
            <a:ext cx="6958894" cy="7953101"/>
          </a:xfrm>
          <a:prstGeom prst="rect">
            <a:avLst/>
          </a:prstGeom>
        </p:spPr>
      </p:pic>
      <p:sp>
        <p:nvSpPr>
          <p:cNvPr id="188" name="Tracing in WWII"/>
          <p:cNvSpPr txBox="1"/>
          <p:nvPr>
            <p:ph type="title"/>
          </p:nvPr>
        </p:nvSpPr>
        <p:spPr>
          <a:xfrm>
            <a:off x="13796064" y="631787"/>
            <a:ext cx="9779001" cy="1689101"/>
          </a:xfrm>
          <a:prstGeom prst="rect">
            <a:avLst/>
          </a:prstGeom>
        </p:spPr>
        <p:txBody>
          <a:bodyPr/>
          <a:lstStyle>
            <a:lvl1pPr defTabSz="2316421">
              <a:defRPr spc="-95" sz="9500"/>
            </a:lvl1pPr>
          </a:lstStyle>
          <a:p>
            <a:pPr/>
            <a:r>
              <a:t>Tracing in WWII</a:t>
            </a:r>
          </a:p>
        </p:txBody>
      </p:sp>
      <p:sp>
        <p:nvSpPr>
          <p:cNvPr id="189" name="The ICRC Central Tracing Agency…"/>
          <p:cNvSpPr txBox="1"/>
          <p:nvPr>
            <p:ph type="body" sz="half" idx="1"/>
          </p:nvPr>
        </p:nvSpPr>
        <p:spPr>
          <a:xfrm>
            <a:off x="13796064" y="4314765"/>
            <a:ext cx="9779001" cy="8256630"/>
          </a:xfrm>
          <a:prstGeom prst="rect">
            <a:avLst/>
          </a:prstGeom>
        </p:spPr>
        <p:txBody>
          <a:bodyPr/>
          <a:lstStyle/>
          <a:p>
            <a:pPr marL="388620" indent="-388620" defTabSz="2072588">
              <a:spcBef>
                <a:spcPts val="3900"/>
              </a:spcBef>
              <a:defRPr sz="3400"/>
            </a:pPr>
            <a:r>
              <a:t>The ICRC Central Tracing Agency</a:t>
            </a:r>
          </a:p>
          <a:p>
            <a:pPr lvl="1" marL="777240" indent="-388620" defTabSz="2072588">
              <a:spcBef>
                <a:spcPts val="3900"/>
              </a:spcBef>
              <a:defRPr sz="3400"/>
            </a:pPr>
            <a:r>
              <a:t>Prisoners, displaced persons, refugees, tracing requests</a:t>
            </a:r>
          </a:p>
          <a:p>
            <a:pPr marL="388620" indent="-388620" defTabSz="2072588">
              <a:spcBef>
                <a:spcPts val="3900"/>
              </a:spcBef>
              <a:defRPr sz="3400"/>
            </a:pPr>
            <a:r>
              <a:t>FBI fingerprint cards for ~16,000,000</a:t>
            </a:r>
          </a:p>
          <a:p>
            <a:pPr lvl="1" marL="777240" indent="-388620" defTabSz="2072588">
              <a:spcBef>
                <a:spcPts val="3900"/>
              </a:spcBef>
              <a:defRPr sz="3400"/>
            </a:pPr>
            <a:r>
              <a:t>Servicemembers in uniform for the United States</a:t>
            </a:r>
          </a:p>
          <a:p>
            <a:pPr lvl="1" marL="777240" indent="-388620" defTabSz="2072588">
              <a:spcBef>
                <a:spcPts val="3900"/>
              </a:spcBef>
              <a:defRPr sz="3400"/>
            </a:pPr>
            <a:r>
              <a:t>Dog tags - Name, Rank, Serial Number, Blood Type</a:t>
            </a:r>
          </a:p>
          <a:p>
            <a:pPr lvl="1" marL="777240" indent="-388620" defTabSz="2072588">
              <a:spcBef>
                <a:spcPts val="3900"/>
              </a:spcBef>
              <a:defRPr sz="3400"/>
            </a:pPr>
            <a:r>
              <a:t>Regimes of tracing, IBM cards, Tattooing, Mass Movement, Mass Graves, global scale</a:t>
            </a:r>
          </a:p>
        </p:txBody>
      </p:sp>
      <p:pic>
        <p:nvPicPr>
          <p:cNvPr id="190" name="GYA22hn.jpg" descr="GYA22hn.jpg"/>
          <p:cNvPicPr>
            <a:picLocks noChangeAspect="1"/>
          </p:cNvPicPr>
          <p:nvPr/>
        </p:nvPicPr>
        <p:blipFill>
          <a:blip r:embed="rId4">
            <a:extLst/>
          </a:blip>
          <a:srcRect l="18486" t="0" r="18486" b="0"/>
          <a:stretch>
            <a:fillRect/>
          </a:stretch>
        </p:blipFill>
        <p:spPr>
          <a:xfrm>
            <a:off x="6606760" y="5553124"/>
            <a:ext cx="6958894" cy="795310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Individual - Identity"/>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Individual - Identity</a:t>
            </a:r>
          </a:p>
        </p:txBody>
      </p:sp>
      <p:pic>
        <p:nvPicPr>
          <p:cNvPr id="195" name="IBZ-AGRS1.gif" descr="IBZ-AGRS1.gif"/>
          <p:cNvPicPr>
            <a:picLocks noChangeAspect="1"/>
          </p:cNvPicPr>
          <p:nvPr>
            <p:ph type="pic" idx="22"/>
          </p:nvPr>
        </p:nvPicPr>
        <p:blipFill>
          <a:blip r:embed="rId2">
            <a:extLst/>
          </a:blip>
          <a:srcRect l="19885" t="0" r="19885" b="0"/>
          <a:stretch>
            <a:fillRect/>
          </a:stretch>
        </p:blipFill>
        <p:spPr>
          <a:xfrm>
            <a:off x="12382499" y="0"/>
            <a:ext cx="12001381" cy="13716001"/>
          </a:xfrm>
          <a:prstGeom prst="rect">
            <a:avLst/>
          </a:prstGeom>
        </p:spPr>
      </p:pic>
      <p:sp>
        <p:nvSpPr>
          <p:cNvPr id="196" name="1940- 1950 Politics - Global"/>
          <p:cNvSpPr txBox="1"/>
          <p:nvPr>
            <p:ph type="title"/>
          </p:nvPr>
        </p:nvSpPr>
        <p:spPr>
          <a:prstGeom prst="rect">
            <a:avLst/>
          </a:prstGeom>
        </p:spPr>
        <p:txBody>
          <a:bodyPr/>
          <a:lstStyle>
            <a:lvl1pPr defTabSz="1536153">
              <a:defRPr spc="-63" sz="6300"/>
            </a:lvl1pPr>
          </a:lstStyle>
          <a:p>
            <a:pPr/>
            <a:r>
              <a:t>1940- 1950 Politics - Global</a:t>
            </a:r>
          </a:p>
        </p:txBody>
      </p:sp>
      <p:sp>
        <p:nvSpPr>
          <p:cNvPr id="197" name="Katyn - Nanking…"/>
          <p:cNvSpPr txBox="1"/>
          <p:nvPr>
            <p:ph type="body" sz="half" idx="1"/>
          </p:nvPr>
        </p:nvSpPr>
        <p:spPr>
          <a:prstGeom prst="rect">
            <a:avLst/>
          </a:prstGeom>
        </p:spPr>
        <p:txBody>
          <a:bodyPr/>
          <a:lstStyle/>
          <a:p>
            <a:pPr marL="260604" indent="-260604" defTabSz="1389853">
              <a:spcBef>
                <a:spcPts val="2600"/>
              </a:spcBef>
              <a:defRPr sz="2280"/>
            </a:pPr>
            <a:r>
              <a:t>Katyn - Nanking</a:t>
            </a:r>
          </a:p>
          <a:p>
            <a:pPr marL="260604" indent="-260604" defTabSz="1389853">
              <a:spcBef>
                <a:spcPts val="2600"/>
              </a:spcBef>
              <a:defRPr sz="2280"/>
            </a:pPr>
            <a:r>
              <a:t>Death Camps - Dachau - </a:t>
            </a:r>
            <a:r>
              <a:rPr i="1">
                <a:latin typeface="Graphik"/>
                <a:ea typeface="Graphik"/>
                <a:cs typeface="Graphik"/>
                <a:sym typeface="Graphik"/>
              </a:rPr>
              <a:t>Georges C. Fully, survivor, legal medicine practitioner, prison reformer</a:t>
            </a:r>
            <a:endParaRPr i="1">
              <a:latin typeface="Graphik"/>
              <a:ea typeface="Graphik"/>
              <a:cs typeface="Graphik"/>
              <a:sym typeface="Graphik"/>
            </a:endParaRPr>
          </a:p>
          <a:p>
            <a:pPr marL="260604" indent="-260604" defTabSz="1389853">
              <a:spcBef>
                <a:spcPts val="2600"/>
              </a:spcBef>
              <a:defRPr sz="2280"/>
            </a:pPr>
            <a:r>
              <a:t>Krogman - FBI Bulletin 1939</a:t>
            </a:r>
          </a:p>
          <a:p>
            <a:pPr marL="260604" indent="-260604" defTabSz="1389853">
              <a:spcBef>
                <a:spcPts val="2600"/>
              </a:spcBef>
              <a:defRPr sz="2280"/>
            </a:pPr>
            <a:r>
              <a:t>Nation-States/Peoples-Families Searching</a:t>
            </a:r>
          </a:p>
          <a:p>
            <a:pPr lvl="1" marL="521208" indent="-260604" defTabSz="1389853">
              <a:spcBef>
                <a:spcPts val="2600"/>
              </a:spcBef>
              <a:defRPr sz="2280"/>
            </a:pPr>
            <a:r>
              <a:t>Geneva Conventions</a:t>
            </a:r>
          </a:p>
          <a:p>
            <a:pPr lvl="1" marL="521208" indent="-260604" defTabSz="1389853">
              <a:spcBef>
                <a:spcPts val="2600"/>
              </a:spcBef>
              <a:defRPr sz="2280"/>
            </a:pPr>
            <a:r>
              <a:t>AGRS/AGRC</a:t>
            </a:r>
          </a:p>
          <a:p>
            <a:pPr lvl="1" marL="521208" indent="-260604" defTabSz="1389853">
              <a:spcBef>
                <a:spcPts val="2600"/>
              </a:spcBef>
              <a:defRPr sz="2280"/>
            </a:pPr>
            <a:r>
              <a:t>MREU</a:t>
            </a:r>
          </a:p>
          <a:p>
            <a:pPr lvl="1" marL="521208" indent="-260604" defTabSz="1389853">
              <a:spcBef>
                <a:spcPts val="2600"/>
              </a:spcBef>
              <a:defRPr sz="2280"/>
            </a:pPr>
            <a:r>
              <a:t>United Nations/Red Cross/Declaration of Human Rights</a:t>
            </a:r>
          </a:p>
          <a:p>
            <a:pPr marL="260604" indent="-260604" defTabSz="1389853">
              <a:spcBef>
                <a:spcPts val="2600"/>
              </a:spcBef>
              <a:defRPr sz="2280"/>
            </a:pPr>
            <a:r>
              <a:t>Types and individuation</a:t>
            </a:r>
          </a:p>
          <a:p>
            <a:pPr lvl="1" marL="521208" indent="-260604" defTabSz="1389853">
              <a:spcBef>
                <a:spcPts val="2600"/>
              </a:spcBef>
              <a:defRPr sz="2280"/>
            </a:pPr>
            <a:r>
              <a:t>Race, Sex, Age, Stature</a:t>
            </a:r>
          </a:p>
          <a:p>
            <a:pPr lvl="1" marL="521208" indent="-260604" defTabSz="1389853">
              <a:spcBef>
                <a:spcPts val="2600"/>
              </a:spcBef>
              <a:defRPr sz="2280"/>
            </a:pPr>
            <a:r>
              <a:t>Blood Types, Serial Numbers, Visual Identification, Fingerprints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Identity Variables and Lost Data"/>
          <p:cNvSpPr txBox="1"/>
          <p:nvPr>
            <p:ph type="body" idx="21"/>
          </p:nvPr>
        </p:nvSpPr>
        <p:spPr>
          <a:xfrm>
            <a:off x="13796064" y="2390360"/>
            <a:ext cx="9779001" cy="1003301"/>
          </a:xfrm>
          <a:prstGeom prst="rect">
            <a:avLst/>
          </a:prstGeom>
          <a:extLst>
            <a:ext uri="{C572A759-6A51-4108-AA02-DFA0A04FC94B}">
              <ma14:wrappingTextBoxFlag xmlns:ma14="http://schemas.microsoft.com/office/mac/drawingml/2011/main" val="1"/>
            </a:ext>
          </a:extLst>
        </p:spPr>
        <p:txBody>
          <a:bodyPr/>
          <a:lstStyle>
            <a:lvl1pPr defTabSz="784225">
              <a:defRPr sz="5225"/>
            </a:lvl1pPr>
          </a:lstStyle>
          <a:p>
            <a:pPr/>
            <a:r>
              <a:t>Identity Variables and Lost Data</a:t>
            </a:r>
          </a:p>
        </p:txBody>
      </p:sp>
      <p:pic>
        <p:nvPicPr>
          <p:cNvPr id="200" name="france+unknown+solider.jpg.jpeg" descr="france+unknown+solider.jpg.jpeg"/>
          <p:cNvPicPr>
            <a:picLocks noChangeAspect="1"/>
          </p:cNvPicPr>
          <p:nvPr>
            <p:ph type="pic" idx="22"/>
          </p:nvPr>
        </p:nvPicPr>
        <p:blipFill>
          <a:blip r:embed="rId3">
            <a:extLst/>
          </a:blip>
          <a:srcRect l="22410" t="0" r="22410" b="0"/>
          <a:stretch>
            <a:fillRect/>
          </a:stretch>
        </p:blipFill>
        <p:spPr>
          <a:xfrm>
            <a:off x="-74544" y="-34876"/>
            <a:ext cx="6958894" cy="7953102"/>
          </a:xfrm>
          <a:prstGeom prst="rect">
            <a:avLst/>
          </a:prstGeom>
        </p:spPr>
      </p:pic>
      <p:sp>
        <p:nvSpPr>
          <p:cNvPr id="201" name="Unknown Dead"/>
          <p:cNvSpPr txBox="1"/>
          <p:nvPr>
            <p:ph type="title"/>
          </p:nvPr>
        </p:nvSpPr>
        <p:spPr>
          <a:xfrm>
            <a:off x="13796064" y="631787"/>
            <a:ext cx="9779001" cy="1689101"/>
          </a:xfrm>
          <a:prstGeom prst="rect">
            <a:avLst/>
          </a:prstGeom>
        </p:spPr>
        <p:txBody>
          <a:bodyPr/>
          <a:lstStyle>
            <a:lvl1pPr defTabSz="2316421">
              <a:defRPr spc="-95" sz="9500"/>
            </a:lvl1pPr>
          </a:lstStyle>
          <a:p>
            <a:pPr/>
            <a:r>
              <a:t>Unknown Dead</a:t>
            </a:r>
          </a:p>
        </p:txBody>
      </p:sp>
      <p:sp>
        <p:nvSpPr>
          <p:cNvPr id="202" name="Centralization…"/>
          <p:cNvSpPr txBox="1"/>
          <p:nvPr>
            <p:ph type="body" sz="half" idx="1"/>
          </p:nvPr>
        </p:nvSpPr>
        <p:spPr>
          <a:xfrm>
            <a:off x="13796064" y="4314765"/>
            <a:ext cx="9779001" cy="8256630"/>
          </a:xfrm>
          <a:prstGeom prst="rect">
            <a:avLst/>
          </a:prstGeom>
        </p:spPr>
        <p:txBody>
          <a:bodyPr/>
          <a:lstStyle/>
          <a:p>
            <a:pPr marL="388620" indent="-388620" defTabSz="2072588">
              <a:spcBef>
                <a:spcPts val="3900"/>
              </a:spcBef>
              <a:defRPr sz="3400"/>
            </a:pPr>
            <a:r>
              <a:t>Centralization</a:t>
            </a:r>
          </a:p>
          <a:p>
            <a:pPr marL="388620" indent="-388620" defTabSz="2072588">
              <a:spcBef>
                <a:spcPts val="3900"/>
              </a:spcBef>
              <a:defRPr sz="3400"/>
            </a:pPr>
            <a:r>
              <a:t>Standardized Scientific Processing</a:t>
            </a:r>
          </a:p>
          <a:p>
            <a:pPr marL="388620" indent="-388620" defTabSz="2072588">
              <a:spcBef>
                <a:spcPts val="3900"/>
              </a:spcBef>
              <a:defRPr sz="3400"/>
            </a:pPr>
            <a:r>
              <a:t>‘Do the best you can’</a:t>
            </a:r>
          </a:p>
          <a:p>
            <a:pPr marL="388620" indent="-388620" defTabSz="2072588">
              <a:spcBef>
                <a:spcPts val="3900"/>
              </a:spcBef>
              <a:defRPr sz="3400"/>
            </a:pPr>
            <a:r>
              <a:t>Attitudes towards death</a:t>
            </a:r>
          </a:p>
          <a:p>
            <a:pPr lvl="1" marL="777240" indent="-388620" defTabSz="2072588">
              <a:spcBef>
                <a:spcPts val="3900"/>
              </a:spcBef>
              <a:defRPr i="1" sz="3400">
                <a:latin typeface="Graphik"/>
                <a:ea typeface="Graphik"/>
                <a:cs typeface="Graphik"/>
                <a:sym typeface="Graphik"/>
              </a:defRPr>
            </a:pPr>
            <a:r>
              <a:t>individuals and closure</a:t>
            </a:r>
          </a:p>
          <a:p>
            <a:pPr marL="388620" indent="-388620" defTabSz="2072588">
              <a:spcBef>
                <a:spcPts val="3900"/>
              </a:spcBef>
              <a:defRPr sz="3400"/>
            </a:pPr>
            <a:r>
              <a:t>One(s) to represent all</a:t>
            </a:r>
          </a:p>
          <a:p>
            <a:pPr lvl="1" marL="777240" indent="-388620" defTabSz="2072588">
              <a:spcBef>
                <a:spcPts val="3900"/>
              </a:spcBef>
              <a:defRPr i="1" sz="3400">
                <a:latin typeface="Graphik"/>
                <a:ea typeface="Graphik"/>
                <a:cs typeface="Graphik"/>
                <a:sym typeface="Graphik"/>
              </a:defRPr>
            </a:pPr>
            <a:r>
              <a:t>Nation-States and closure</a:t>
            </a:r>
          </a:p>
          <a:p>
            <a:pPr lvl="1" marL="777240" indent="-388620" defTabSz="2072588">
              <a:spcBef>
                <a:spcPts val="3900"/>
              </a:spcBef>
              <a:defRPr i="1" sz="3400">
                <a:latin typeface="Graphik"/>
                <a:ea typeface="Graphik"/>
                <a:cs typeface="Graphik"/>
                <a:sym typeface="Graphik"/>
              </a:defRPr>
            </a:pPr>
            <a:r>
              <a:t>Honored dead and Hallowed Ground</a:t>
            </a:r>
          </a:p>
        </p:txBody>
      </p:sp>
      <p:pic>
        <p:nvPicPr>
          <p:cNvPr id="203" name="800.jpeg" descr="800.jpeg"/>
          <p:cNvPicPr>
            <a:picLocks noChangeAspect="1"/>
          </p:cNvPicPr>
          <p:nvPr/>
        </p:nvPicPr>
        <p:blipFill>
          <a:blip r:embed="rId4">
            <a:extLst/>
          </a:blip>
          <a:srcRect l="12741" t="0" r="31367" b="3749"/>
          <a:stretch>
            <a:fillRect/>
          </a:stretch>
        </p:blipFill>
        <p:spPr>
          <a:xfrm>
            <a:off x="6606760" y="5851298"/>
            <a:ext cx="6958894" cy="765492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POW_MIA_Flag_Flies_Atop_the_White_House_(49049278497).jpg" descr="POW_MIA_Flag_Flies_Atop_the_White_House_(49049278497).jpg"/>
          <p:cNvPicPr>
            <a:picLocks noChangeAspect="1"/>
          </p:cNvPicPr>
          <p:nvPr>
            <p:ph type="pic" idx="21"/>
          </p:nvPr>
        </p:nvPicPr>
        <p:blipFill>
          <a:blip r:embed="rId3">
            <a:extLst/>
          </a:blip>
          <a:srcRect l="12327" t="0" r="12327" b="0"/>
          <a:stretch>
            <a:fillRect/>
          </a:stretch>
        </p:blipFill>
        <p:spPr>
          <a:xfrm>
            <a:off x="8547099" y="3632200"/>
            <a:ext cx="7289801" cy="6451600"/>
          </a:xfrm>
          <a:prstGeom prst="rect">
            <a:avLst/>
          </a:prstGeom>
        </p:spPr>
      </p:pic>
      <p:pic>
        <p:nvPicPr>
          <p:cNvPr id="208" name="DSCN7212_2 2.JPG" descr="DSCN7212_2 2.JPG"/>
          <p:cNvPicPr>
            <a:picLocks noChangeAspect="1"/>
          </p:cNvPicPr>
          <p:nvPr>
            <p:ph type="pic" idx="22"/>
          </p:nvPr>
        </p:nvPicPr>
        <p:blipFill>
          <a:blip r:embed="rId4">
            <a:extLst/>
          </a:blip>
          <a:srcRect l="0" t="9711" r="0" b="9711"/>
          <a:stretch>
            <a:fillRect/>
          </a:stretch>
        </p:blipFill>
        <p:spPr>
          <a:xfrm>
            <a:off x="15811500" y="3632200"/>
            <a:ext cx="7289800" cy="6451600"/>
          </a:xfrm>
          <a:prstGeom prst="rect">
            <a:avLst/>
          </a:prstGeom>
        </p:spPr>
      </p:pic>
      <p:pic>
        <p:nvPicPr>
          <p:cNvPr id="209" name="2023020301-scaled.jpg.jpeg" descr="2023020301-scaled.jpg.jpeg"/>
          <p:cNvPicPr>
            <a:picLocks noChangeAspect="1"/>
          </p:cNvPicPr>
          <p:nvPr>
            <p:ph type="pic" idx="23"/>
          </p:nvPr>
        </p:nvPicPr>
        <p:blipFill>
          <a:blip r:embed="rId5">
            <a:extLst/>
          </a:blip>
          <a:srcRect l="11931" t="0" r="11931" b="0"/>
          <a:stretch>
            <a:fillRect/>
          </a:stretch>
        </p:blipFill>
        <p:spPr>
          <a:xfrm>
            <a:off x="1257300" y="3632200"/>
            <a:ext cx="7289800" cy="6451600"/>
          </a:xfrm>
          <a:prstGeom prst="rect">
            <a:avLst/>
          </a:prstGeom>
        </p:spPr>
      </p:pic>
      <p:sp>
        <p:nvSpPr>
          <p:cNvPr id="210" name="US 1980s Politics, the Missing, and Tracing"/>
          <p:cNvSpPr txBox="1"/>
          <p:nvPr>
            <p:ph type="title" idx="4294967295"/>
          </p:nvPr>
        </p:nvSpPr>
        <p:spPr>
          <a:prstGeom prst="rect">
            <a:avLst/>
          </a:prstGeom>
        </p:spPr>
        <p:txBody>
          <a:bodyPr/>
          <a:lstStyle>
            <a:lvl1pPr algn="ctr" defTabSz="2194505">
              <a:defRPr spc="-90" sz="9000"/>
            </a:lvl1pPr>
          </a:lstStyle>
          <a:p>
            <a:pPr/>
            <a:r>
              <a:t>US 1980s Politics, the Missing, and Tracing</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Formerly the Vietnam Unknow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lgn="ctr" defTabSz="792479">
              <a:lnSpc>
                <a:spcPct val="90000"/>
              </a:lnSpc>
              <a:defRPr i="1" spc="-52" sz="5280">
                <a:solidFill>
                  <a:srgbClr val="FFA009"/>
                </a:solidFill>
                <a:latin typeface="Produkt Regular"/>
                <a:ea typeface="Produkt Regular"/>
                <a:cs typeface="Produkt Regular"/>
                <a:sym typeface="Produkt Regular"/>
              </a:defRPr>
            </a:lvl1pPr>
          </a:lstStyle>
          <a:p>
            <a:pPr/>
            <a:r>
              <a:t>Formerly the Vietnam Unknown</a:t>
            </a:r>
          </a:p>
        </p:txBody>
      </p:sp>
      <p:pic>
        <p:nvPicPr>
          <p:cNvPr id="215" name="Image.jpeg" descr="Image.jpeg"/>
          <p:cNvPicPr>
            <a:picLocks noChangeAspect="1"/>
          </p:cNvPicPr>
          <p:nvPr>
            <p:ph type="pic" idx="22"/>
          </p:nvPr>
        </p:nvPicPr>
        <p:blipFill>
          <a:blip r:embed="rId3">
            <a:alphaModFix amt="80618"/>
            <a:extLst/>
          </a:blip>
          <a:srcRect l="0" t="0" r="0" b="19624"/>
          <a:stretch>
            <a:fillRect/>
          </a:stretch>
        </p:blipFill>
        <p:spPr>
          <a:xfrm>
            <a:off x="12382500" y="0"/>
            <a:ext cx="12001380" cy="13716001"/>
          </a:xfrm>
          <a:prstGeom prst="rect">
            <a:avLst/>
          </a:prstGeom>
        </p:spPr>
      </p:pic>
      <p:sp>
        <p:nvSpPr>
          <p:cNvPr id="216" name="1st Lt. Michael J. Blassie"/>
          <p:cNvSpPr txBox="1"/>
          <p:nvPr>
            <p:ph type="title"/>
          </p:nvPr>
        </p:nvSpPr>
        <p:spPr>
          <a:prstGeom prst="rect">
            <a:avLst/>
          </a:prstGeom>
        </p:spPr>
        <p:txBody>
          <a:bodyPr/>
          <a:lstStyle>
            <a:lvl1pPr defTabSz="1779987">
              <a:defRPr spc="-72" sz="7300"/>
            </a:lvl1pPr>
          </a:lstStyle>
          <a:p>
            <a:pPr/>
            <a:r>
              <a:t>1st Lt. Michael J. Blassie</a:t>
            </a:r>
          </a:p>
        </p:txBody>
      </p:sp>
      <p:sp>
        <p:nvSpPr>
          <p:cNvPr id="217" name="1998 exhumation and identification…"/>
          <p:cNvSpPr txBox="1"/>
          <p:nvPr>
            <p:ph type="body" sz="half" idx="1"/>
          </p:nvPr>
        </p:nvSpPr>
        <p:spPr>
          <a:prstGeom prst="rect">
            <a:avLst/>
          </a:prstGeom>
        </p:spPr>
        <p:txBody>
          <a:bodyPr/>
          <a:lstStyle/>
          <a:p>
            <a:pPr/>
            <a:r>
              <a:t>1998 exhumation and identification</a:t>
            </a:r>
          </a:p>
          <a:p>
            <a:pPr lvl="1"/>
            <a:r>
              <a:t>Confirmed by DNA testing</a:t>
            </a:r>
          </a:p>
          <a:p>
            <a:pPr lvl="1"/>
            <a:r>
              <a:t>And evidence placed in the coffin</a:t>
            </a:r>
          </a:p>
          <a:p>
            <a:pPr lvl="2"/>
            <a:r>
              <a:t>Both biological and artifacts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Image 1.jpeg" descr="Image 1.jpeg"/>
          <p:cNvPicPr>
            <a:picLocks noChangeAspect="1"/>
          </p:cNvPicPr>
          <p:nvPr>
            <p:ph type="pic" idx="21"/>
          </p:nvPr>
        </p:nvPicPr>
        <p:blipFill>
          <a:blip r:embed="rId2">
            <a:alphaModFix amt="29296"/>
            <a:extLst/>
          </a:blip>
          <a:srcRect l="0" t="0" r="0" b="2173"/>
          <a:stretch>
            <a:fillRect/>
          </a:stretch>
        </p:blipFill>
        <p:spPr>
          <a:xfrm>
            <a:off x="0" y="0"/>
            <a:ext cx="24384001" cy="13716000"/>
          </a:xfrm>
          <a:prstGeom prst="rect">
            <a:avLst/>
          </a:prstGeom>
        </p:spPr>
      </p:pic>
      <p:sp>
        <p:nvSpPr>
          <p:cNvPr id="222" name="“As a result of armed conflict, other situations of violence and natural disasters, people can get separated from their families, go missing or die. They may also become victims of ill-treatment and sexual violence, especially in the context of detention"/>
          <p:cNvSpPr txBox="1"/>
          <p:nvPr>
            <p:ph type="body" sz="half" idx="1"/>
          </p:nvPr>
        </p:nvSpPr>
        <p:spPr>
          <a:xfrm>
            <a:off x="2249849" y="5616570"/>
            <a:ext cx="22257787" cy="5481548"/>
          </a:xfrm>
          <a:prstGeom prst="rect">
            <a:avLst/>
          </a:prstGeom>
        </p:spPr>
        <p:txBody>
          <a:bodyPr/>
          <a:lstStyle>
            <a:lvl1pPr marL="111760" indent="-111760" defTabSz="1072869">
              <a:lnSpc>
                <a:spcPct val="90000"/>
              </a:lnSpc>
              <a:defRPr b="1" spc="-39" sz="3959">
                <a:solidFill>
                  <a:srgbClr val="FFD479"/>
                </a:solidFill>
                <a:latin typeface="Tahoma"/>
                <a:ea typeface="Tahoma"/>
                <a:cs typeface="Tahoma"/>
                <a:sym typeface="Tahoma"/>
              </a:defRPr>
            </a:lvl1pPr>
          </a:lstStyle>
          <a:p>
            <a:pPr/>
            <a:r>
              <a:t>“As a result of armed conflict, other situations of violence and natural disasters, people can get separated from their families, go missing or die. They may also become victims of ill-treatment and sexual violence, especially in the context of detention, displacement and migration. Medicolegal systems and forensic institutions play an essential role in addressing these issues of humanitarian concern. Humanitarian forensic action is the application of forensic science and investigative principles to humanitarian work. systems and forensic institutions play an essential role in addressing these issues of humanitarian concern. Humanitarian forensic action is the application of forensic science and investigative principles to humanitarian work” - ICRC</a:t>
            </a:r>
          </a:p>
        </p:txBody>
      </p:sp>
      <p:sp>
        <p:nvSpPr>
          <p:cNvPr id="223" name="Humanitarian Forensics"/>
          <p:cNvSpPr txBox="1"/>
          <p:nvPr>
            <p:ph type="title"/>
          </p:nvPr>
        </p:nvSpPr>
        <p:spPr>
          <a:xfrm>
            <a:off x="974586" y="226554"/>
            <a:ext cx="21971001" cy="3016786"/>
          </a:xfrm>
          <a:prstGeom prst="rect">
            <a:avLst/>
          </a:prstGeom>
        </p:spPr>
        <p:txBody>
          <a:bodyPr/>
          <a:lstStyle/>
          <a:p>
            <a:pPr/>
            <a:r>
              <a:t>Humanitarian Forensics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Investigating &amp; Tracing"/>
          <p:cNvSpPr txBox="1"/>
          <p:nvPr>
            <p:ph type="body" idx="21"/>
          </p:nvPr>
        </p:nvSpPr>
        <p:spPr>
          <a:xfrm>
            <a:off x="13100325" y="2612033"/>
            <a:ext cx="9779001" cy="1003301"/>
          </a:xfrm>
          <a:prstGeom prst="rect">
            <a:avLst/>
          </a:prstGeom>
          <a:extLst>
            <a:ext uri="{C572A759-6A51-4108-AA02-DFA0A04FC94B}">
              <ma14:wrappingTextBoxFlag xmlns:ma14="http://schemas.microsoft.com/office/mac/drawingml/2011/main" val="1"/>
            </a:ext>
          </a:extLst>
        </p:spPr>
        <p:txBody>
          <a:bodyPr/>
          <a:lstStyle/>
          <a:p>
            <a:pPr/>
            <a:r>
              <a:t>Investigating &amp; Tracing</a:t>
            </a:r>
          </a:p>
        </p:txBody>
      </p:sp>
      <p:pic>
        <p:nvPicPr>
          <p:cNvPr id="226" name="Screenshot 2026-03-20 at 5.32.41 PM.png" descr="Screenshot 2026-03-20 at 5.32.41 PM.png"/>
          <p:cNvPicPr>
            <a:picLocks noChangeAspect="1"/>
          </p:cNvPicPr>
          <p:nvPr>
            <p:ph type="pic" idx="22"/>
          </p:nvPr>
        </p:nvPicPr>
        <p:blipFill>
          <a:blip r:embed="rId2">
            <a:extLst/>
          </a:blip>
          <a:srcRect l="3379" t="0" r="0" b="0"/>
          <a:stretch>
            <a:fillRect/>
          </a:stretch>
        </p:blipFill>
        <p:spPr>
          <a:xfrm>
            <a:off x="1498268" y="844135"/>
            <a:ext cx="10613243" cy="5838117"/>
          </a:xfrm>
          <a:prstGeom prst="rect">
            <a:avLst/>
          </a:prstGeom>
        </p:spPr>
      </p:pic>
      <p:sp>
        <p:nvSpPr>
          <p:cNvPr id="227" name="Forensic Data Management"/>
          <p:cNvSpPr txBox="1"/>
          <p:nvPr>
            <p:ph type="title"/>
          </p:nvPr>
        </p:nvSpPr>
        <p:spPr>
          <a:xfrm>
            <a:off x="13100325" y="922933"/>
            <a:ext cx="9779001" cy="1689101"/>
          </a:xfrm>
          <a:prstGeom prst="rect">
            <a:avLst/>
          </a:prstGeom>
        </p:spPr>
        <p:txBody>
          <a:bodyPr/>
          <a:lstStyle>
            <a:lvl1pPr defTabSz="1463003">
              <a:defRPr spc="-60" sz="6000"/>
            </a:lvl1pPr>
          </a:lstStyle>
          <a:p>
            <a:pPr/>
            <a:r>
              <a:t>Forensic Data Management</a:t>
            </a:r>
          </a:p>
        </p:txBody>
      </p:sp>
      <p:sp>
        <p:nvSpPr>
          <p:cNvPr id="228" name="Missing Persons Data…"/>
          <p:cNvSpPr txBox="1"/>
          <p:nvPr>
            <p:ph type="body" sz="half" idx="1"/>
          </p:nvPr>
        </p:nvSpPr>
        <p:spPr>
          <a:xfrm>
            <a:off x="13100325" y="4039368"/>
            <a:ext cx="9779001" cy="8256630"/>
          </a:xfrm>
          <a:prstGeom prst="rect">
            <a:avLst/>
          </a:prstGeom>
        </p:spPr>
        <p:txBody>
          <a:bodyPr/>
          <a:lstStyle/>
          <a:p>
            <a:pPr marL="246888" indent="-246888" defTabSz="1316703">
              <a:spcBef>
                <a:spcPts val="2500"/>
              </a:spcBef>
              <a:defRPr sz="2160"/>
            </a:pPr>
            <a:r>
              <a:t>M</a:t>
            </a:r>
            <a:r>
              <a:rPr sz="2268"/>
              <a:t>issing Persons Data</a:t>
            </a:r>
            <a:endParaRPr sz="2268"/>
          </a:p>
          <a:p>
            <a:pPr lvl="1" marL="493776" indent="-246888" defTabSz="1316703">
              <a:spcBef>
                <a:spcPts val="2500"/>
              </a:spcBef>
              <a:defRPr sz="2268"/>
            </a:pPr>
            <a:r>
              <a:t>Loss circumstances</a:t>
            </a:r>
          </a:p>
          <a:p>
            <a:pPr lvl="1" marL="493776" indent="-246888" defTabSz="1316703">
              <a:spcBef>
                <a:spcPts val="2500"/>
              </a:spcBef>
              <a:defRPr sz="2268"/>
            </a:pPr>
            <a:r>
              <a:t>Medical and Dental</a:t>
            </a:r>
          </a:p>
          <a:p>
            <a:pPr lvl="1" marL="493776" indent="-246888" defTabSz="1316703">
              <a:spcBef>
                <a:spcPts val="2500"/>
              </a:spcBef>
              <a:defRPr sz="2268"/>
            </a:pPr>
            <a:r>
              <a:t>Human networks</a:t>
            </a:r>
          </a:p>
          <a:p>
            <a:pPr marL="246888" indent="-246888" defTabSz="1316703">
              <a:spcBef>
                <a:spcPts val="2500"/>
              </a:spcBef>
              <a:defRPr sz="2268"/>
            </a:pPr>
            <a:r>
              <a:t>Data on Unidentified Remains</a:t>
            </a:r>
          </a:p>
          <a:p>
            <a:pPr lvl="1" marL="493776" indent="-246888" defTabSz="1316703">
              <a:spcBef>
                <a:spcPts val="2500"/>
              </a:spcBef>
              <a:defRPr sz="2268"/>
            </a:pPr>
            <a:r>
              <a:t>Recovered remains</a:t>
            </a:r>
          </a:p>
          <a:p>
            <a:pPr lvl="1" marL="493776" indent="-246888" defTabSz="1316703">
              <a:spcBef>
                <a:spcPts val="2500"/>
              </a:spcBef>
              <a:defRPr sz="2268"/>
            </a:pPr>
            <a:r>
              <a:t>Biological and Material evidence</a:t>
            </a:r>
          </a:p>
          <a:p>
            <a:pPr marL="246888" indent="-246888" defTabSz="1316703">
              <a:spcBef>
                <a:spcPts val="2500"/>
              </a:spcBef>
              <a:defRPr sz="2268"/>
            </a:pPr>
            <a:r>
              <a:t>Geospatial Data</a:t>
            </a:r>
          </a:p>
          <a:p>
            <a:pPr lvl="1" marL="493776" indent="-246888" defTabSz="1316703">
              <a:spcBef>
                <a:spcPts val="2500"/>
              </a:spcBef>
              <a:defRPr sz="2268"/>
            </a:pPr>
            <a:r>
              <a:t>Last known location</a:t>
            </a:r>
          </a:p>
          <a:p>
            <a:pPr lvl="1" marL="493776" indent="-246888" defTabSz="1316703">
              <a:spcBef>
                <a:spcPts val="2500"/>
              </a:spcBef>
              <a:defRPr sz="2268"/>
            </a:pPr>
            <a:r>
              <a:t>Possible grave sites, mass graves, clandestine graves</a:t>
            </a:r>
          </a:p>
          <a:p>
            <a:pPr lvl="1" marL="493776" indent="-246888" defTabSz="1316703">
              <a:spcBef>
                <a:spcPts val="2500"/>
              </a:spcBef>
              <a:defRPr sz="2268"/>
            </a:pPr>
            <a:r>
              <a:t>Recovery context</a:t>
            </a:r>
          </a:p>
          <a:p>
            <a:pPr marL="246888" indent="-246888" defTabSz="1316703">
              <a:spcBef>
                <a:spcPts val="2500"/>
              </a:spcBef>
              <a:defRPr sz="2268"/>
            </a:pPr>
            <a:r>
              <a:t>Witness Statements and Records</a:t>
            </a:r>
          </a:p>
        </p:txBody>
      </p:sp>
      <p:pic>
        <p:nvPicPr>
          <p:cNvPr id="229" name="Screenshot 2026-03-20 at 5.36.27 PM.png" descr="Screenshot 2026-03-20 at 5.36.27 PM.png"/>
          <p:cNvPicPr>
            <a:picLocks noChangeAspect="1"/>
          </p:cNvPicPr>
          <p:nvPr/>
        </p:nvPicPr>
        <p:blipFill>
          <a:blip r:embed="rId3">
            <a:extLst/>
          </a:blip>
          <a:stretch>
            <a:fillRect/>
          </a:stretch>
        </p:blipFill>
        <p:spPr>
          <a:xfrm>
            <a:off x="459314" y="6843949"/>
            <a:ext cx="7359813" cy="3060748"/>
          </a:xfrm>
          <a:prstGeom prst="rect">
            <a:avLst/>
          </a:prstGeom>
          <a:ln w="12700">
            <a:miter lim="400000"/>
          </a:ln>
        </p:spPr>
      </p:pic>
      <p:pic>
        <p:nvPicPr>
          <p:cNvPr id="230" name="Screenshot 2026-03-20 at 5.37.45 PM.png" descr="Screenshot 2026-03-20 at 5.37.45 PM.png"/>
          <p:cNvPicPr>
            <a:picLocks noChangeAspect="1"/>
          </p:cNvPicPr>
          <p:nvPr/>
        </p:nvPicPr>
        <p:blipFill>
          <a:blip r:embed="rId4">
            <a:extLst/>
          </a:blip>
          <a:stretch>
            <a:fillRect/>
          </a:stretch>
        </p:blipFill>
        <p:spPr>
          <a:xfrm>
            <a:off x="4355826" y="9583631"/>
            <a:ext cx="7822839" cy="3425456"/>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7_MinimalistDark">
  <a:themeElements>
    <a:clrScheme name="37_MinimalistDark">
      <a:dk1>
        <a:srgbClr val="4B6079"/>
      </a:dk1>
      <a:lt1>
        <a:srgbClr val="FFFFFF"/>
      </a:lt1>
      <a:dk2>
        <a:srgbClr val="6F6F6F"/>
      </a:dk2>
      <a:lt2>
        <a:srgbClr val="D5D5D5"/>
      </a:lt2>
      <a:accent1>
        <a:srgbClr val="9BAABB"/>
      </a:accent1>
      <a:accent2>
        <a:srgbClr val="4CECD6"/>
      </a:accent2>
      <a:accent3>
        <a:srgbClr val="31FD29"/>
      </a:accent3>
      <a:accent4>
        <a:srgbClr val="FEFB00"/>
      </a:accent4>
      <a:accent5>
        <a:srgbClr val="F8ADB9"/>
      </a:accent5>
      <a:accent6>
        <a:srgbClr val="DE9DFE"/>
      </a:accent6>
      <a:hlink>
        <a:srgbClr val="0000FF"/>
      </a:hlink>
      <a:folHlink>
        <a:srgbClr val="FF00FF"/>
      </a:folHlink>
    </a:clrScheme>
    <a:fontScheme name="37_MinimalistDark">
      <a:majorFont>
        <a:latin typeface="Produkt Extralight"/>
        <a:ea typeface="Produkt Extralight"/>
        <a:cs typeface="Produkt Extralight"/>
      </a:majorFont>
      <a:minorFont>
        <a:latin typeface="Produkt Extralight"/>
        <a:ea typeface="Produkt Extralight"/>
        <a:cs typeface="Produkt Extralight"/>
      </a:minorFont>
    </a:fontScheme>
    <a:fmtScheme name="37_Minimalist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chemeClr val="accent1">
                <a:satOff val="5092"/>
                <a:lumOff val="-28652"/>
              </a:schemeClr>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7_MinimalistDark">
  <a:themeElements>
    <a:clrScheme name="37_MinimalistDark">
      <a:dk1>
        <a:srgbClr val="000000"/>
      </a:dk1>
      <a:lt1>
        <a:srgbClr val="FFFFFF"/>
      </a:lt1>
      <a:dk2>
        <a:srgbClr val="6F6F6F"/>
      </a:dk2>
      <a:lt2>
        <a:srgbClr val="D5D5D5"/>
      </a:lt2>
      <a:accent1>
        <a:srgbClr val="9BAABB"/>
      </a:accent1>
      <a:accent2>
        <a:srgbClr val="4CECD6"/>
      </a:accent2>
      <a:accent3>
        <a:srgbClr val="31FD29"/>
      </a:accent3>
      <a:accent4>
        <a:srgbClr val="FEFB00"/>
      </a:accent4>
      <a:accent5>
        <a:srgbClr val="F8ADB9"/>
      </a:accent5>
      <a:accent6>
        <a:srgbClr val="DE9DFE"/>
      </a:accent6>
      <a:hlink>
        <a:srgbClr val="0000FF"/>
      </a:hlink>
      <a:folHlink>
        <a:srgbClr val="FF00FF"/>
      </a:folHlink>
    </a:clrScheme>
    <a:fontScheme name="37_MinimalistDark">
      <a:majorFont>
        <a:latin typeface="Produkt Extralight"/>
        <a:ea typeface="Produkt Extralight"/>
        <a:cs typeface="Produkt Extralight"/>
      </a:majorFont>
      <a:minorFont>
        <a:latin typeface="Produkt Extralight"/>
        <a:ea typeface="Produkt Extralight"/>
        <a:cs typeface="Produkt Extralight"/>
      </a:minorFont>
    </a:fontScheme>
    <a:fmtScheme name="37_Minimalist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chemeClr val="accent1">
                <a:satOff val="5092"/>
                <a:lumOff val="-28652"/>
              </a:schemeClr>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100000"/>
          </a:lnSpc>
          <a:spcBef>
            <a:spcPts val="4700"/>
          </a:spcBef>
          <a:spcAft>
            <a:spcPts val="0"/>
          </a:spcAft>
          <a:buClrTx/>
          <a:buSzTx/>
          <a:buFontTx/>
          <a:buNone/>
          <a:tabLst/>
          <a:defRPr b="0" baseline="0" cap="none" i="0" spc="0" strike="noStrike" sz="4000" u="none" kumimoji="0" normalizeH="0">
            <a:ln>
              <a:noFill/>
            </a:ln>
            <a:solidFill>
              <a:srgbClr val="FFFFFF"/>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